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Lst>
  <p:sldSz cy="5143500" cx="9144000"/>
  <p:notesSz cx="6858000" cy="9144000"/>
  <p:embeddedFontLst>
    <p:embeddedFont>
      <p:font typeface="Raleway"/>
      <p:regular r:id="rId50"/>
      <p:bold r:id="rId51"/>
      <p:italic r:id="rId52"/>
      <p:boldItalic r:id="rId53"/>
    </p:embeddedFont>
    <p:embeddedFont>
      <p:font typeface="Roboto"/>
      <p:regular r:id="rId54"/>
      <p:bold r:id="rId55"/>
      <p:italic r:id="rId56"/>
      <p:boldItalic r:id="rId57"/>
    </p:embeddedFont>
    <p:embeddedFont>
      <p:font typeface="Lato"/>
      <p:regular r:id="rId58"/>
      <p:bold r:id="rId59"/>
      <p:italic r:id="rId60"/>
      <p:boldItalic r:id="rId6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06E69EE-8547-4BB2-AEF6-EA15784F82B4}">
  <a:tblStyle styleId="{106E69EE-8547-4BB2-AEF6-EA15784F82B4}"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1" Type="http://schemas.openxmlformats.org/officeDocument/2006/relationships/font" Target="fonts/Lato-boldItalic.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font" Target="fonts/Lato-italic.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Raleway-bold.fntdata"/><Relationship Id="rId50" Type="http://schemas.openxmlformats.org/officeDocument/2006/relationships/font" Target="fonts/Raleway-regular.fntdata"/><Relationship Id="rId53" Type="http://schemas.openxmlformats.org/officeDocument/2006/relationships/font" Target="fonts/Raleway-boldItalic.fntdata"/><Relationship Id="rId52" Type="http://schemas.openxmlformats.org/officeDocument/2006/relationships/font" Target="fonts/Raleway-italic.fntdata"/><Relationship Id="rId11" Type="http://schemas.openxmlformats.org/officeDocument/2006/relationships/slide" Target="slides/slide5.xml"/><Relationship Id="rId55" Type="http://schemas.openxmlformats.org/officeDocument/2006/relationships/font" Target="fonts/Roboto-bold.fntdata"/><Relationship Id="rId10" Type="http://schemas.openxmlformats.org/officeDocument/2006/relationships/slide" Target="slides/slide4.xml"/><Relationship Id="rId54" Type="http://schemas.openxmlformats.org/officeDocument/2006/relationships/font" Target="fonts/Roboto-regular.fntdata"/><Relationship Id="rId13" Type="http://schemas.openxmlformats.org/officeDocument/2006/relationships/slide" Target="slides/slide7.xml"/><Relationship Id="rId57" Type="http://schemas.openxmlformats.org/officeDocument/2006/relationships/font" Target="fonts/Roboto-boldItalic.fntdata"/><Relationship Id="rId12" Type="http://schemas.openxmlformats.org/officeDocument/2006/relationships/slide" Target="slides/slide6.xml"/><Relationship Id="rId56" Type="http://schemas.openxmlformats.org/officeDocument/2006/relationships/font" Target="fonts/Roboto-italic.fntdata"/><Relationship Id="rId15" Type="http://schemas.openxmlformats.org/officeDocument/2006/relationships/slide" Target="slides/slide9.xml"/><Relationship Id="rId59" Type="http://schemas.openxmlformats.org/officeDocument/2006/relationships/font" Target="fonts/Lato-bold.fntdata"/><Relationship Id="rId14" Type="http://schemas.openxmlformats.org/officeDocument/2006/relationships/slide" Target="slides/slide8.xml"/><Relationship Id="rId58" Type="http://schemas.openxmlformats.org/officeDocument/2006/relationships/font" Target="fonts/Lato-regular.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c6f73a04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c6f73a04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24bb2bf70a7_2_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24bb2bf70a7_2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Lit survey summary</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24bb2bf70a7_2_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24bb2bf70a7_2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Lit survey summary</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24bb2bf70a7_2_1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24bb2bf70a7_2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Lit survey summary</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24bb2bf70a7_2_1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24bb2bf70a7_2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Lit survey summary</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24bb2bf70a7_2_2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24bb2bf70a7_2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Lit survey summary</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24bb2bf70a7_2_2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24bb2bf70a7_2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Lit survey summary</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219555ae5b8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219555ae5b8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While there are various encryption techniques available, they all have shortcomings, and we need a reliable and effective method to encrypt Lab color space hyperspectral images. Our proposed algorithm will overcome these challenges and provide a practical solution for the safe storage of hyperspectral images while preserving value.</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To accomplish this, we will examine various encryption methods and evaluate their performance in terms of computational complexity, image quality, and overall performance. We will also analyze the challenges associated with existing encryption techniques and identify areas for improvement. Based on our analysis, we will create and implement a novel encryption algorithm that will provide a reliable and effective method for encrypting Lab color space hyperspectral images.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Furthermore, we will develop a user interface that will allow users to upload hyperspectral photos and receive encrypted versions. The user interface will be user-friendly, and it will provide a simple and straightforward method for encrypting hyperspectral images.</a:t>
            </a:r>
            <a:endParaRPr/>
          </a:p>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c6f73a04f_0_4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c6f73a04f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c6f73a04f_0_2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c6f73a04f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de8ddfd61abc8fd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de8ddfd61abc8fd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c6f73a04f_0_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c6f73a04f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21633e230bd_0_8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21633e230bd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75000"/>
              </a:lnSpc>
              <a:spcBef>
                <a:spcPts val="0"/>
              </a:spcBef>
              <a:spcAft>
                <a:spcPts val="0"/>
              </a:spcAft>
              <a:buNone/>
            </a:pPr>
            <a:r>
              <a:rPr lang="en" sz="1050">
                <a:solidFill>
                  <a:schemeClr val="dk1"/>
                </a:solidFill>
                <a:latin typeface="Roboto"/>
                <a:ea typeface="Roboto"/>
                <a:cs typeface="Roboto"/>
                <a:sym typeface="Roboto"/>
              </a:rPr>
              <a:t>Module 1: Hyperspectral Images Preprocessing</a:t>
            </a:r>
            <a:endParaRPr sz="1050">
              <a:solidFill>
                <a:schemeClr val="dk1"/>
              </a:solidFill>
              <a:latin typeface="Roboto"/>
              <a:ea typeface="Roboto"/>
              <a:cs typeface="Roboto"/>
              <a:sym typeface="Roboto"/>
            </a:endParaRPr>
          </a:p>
          <a:p>
            <a:pPr indent="0" lvl="0" marL="0" rtl="0" algn="l">
              <a:lnSpc>
                <a:spcPct val="175000"/>
              </a:lnSpc>
              <a:spcBef>
                <a:spcPts val="1500"/>
              </a:spcBef>
              <a:spcAft>
                <a:spcPts val="0"/>
              </a:spcAft>
              <a:buClr>
                <a:schemeClr val="dk1"/>
              </a:buClr>
              <a:buSzPts val="1100"/>
              <a:buFont typeface="Arial"/>
              <a:buNone/>
            </a:pPr>
            <a:r>
              <a:rPr lang="en" sz="1050">
                <a:solidFill>
                  <a:schemeClr val="dk1"/>
                </a:solidFill>
                <a:latin typeface="Roboto"/>
                <a:ea typeface="Roboto"/>
                <a:cs typeface="Roboto"/>
                <a:sym typeface="Roboto"/>
              </a:rPr>
              <a:t>In this module, we are working with a hyperspectral image dataset that is stored in Google Cloud Storage. The first step in processing this data is to apply various preprocessing techniques. These techniques are necessary to prepare the image for encryption.</a:t>
            </a:r>
            <a:endParaRPr sz="1050">
              <a:solidFill>
                <a:schemeClr val="dk1"/>
              </a:solidFill>
              <a:latin typeface="Roboto"/>
              <a:ea typeface="Roboto"/>
              <a:cs typeface="Roboto"/>
              <a:sym typeface="Roboto"/>
            </a:endParaRPr>
          </a:p>
          <a:p>
            <a:pPr indent="0" lvl="0" marL="0" rtl="0" algn="l">
              <a:lnSpc>
                <a:spcPct val="175000"/>
              </a:lnSpc>
              <a:spcBef>
                <a:spcPts val="1500"/>
              </a:spcBef>
              <a:spcAft>
                <a:spcPts val="0"/>
              </a:spcAft>
              <a:buClr>
                <a:schemeClr val="dk1"/>
              </a:buClr>
              <a:buSzPts val="1100"/>
              <a:buFont typeface="Arial"/>
              <a:buNone/>
            </a:pPr>
            <a:r>
              <a:rPr lang="en" sz="1050">
                <a:solidFill>
                  <a:schemeClr val="dk1"/>
                </a:solidFill>
                <a:latin typeface="Roboto"/>
                <a:ea typeface="Roboto"/>
                <a:cs typeface="Roboto"/>
                <a:sym typeface="Roboto"/>
              </a:rPr>
              <a:t>Image segmentation techniques such as edge detection, line detection and feature extraction  are applied to the hyperspectral image dataset. </a:t>
            </a:r>
            <a:endParaRPr sz="1050">
              <a:solidFill>
                <a:schemeClr val="dk1"/>
              </a:solidFill>
              <a:latin typeface="Roboto"/>
              <a:ea typeface="Roboto"/>
              <a:cs typeface="Roboto"/>
              <a:sym typeface="Roboto"/>
            </a:endParaRPr>
          </a:p>
          <a:p>
            <a:pPr indent="0" lvl="0" marL="0" rtl="0" algn="l">
              <a:lnSpc>
                <a:spcPct val="175000"/>
              </a:lnSpc>
              <a:spcBef>
                <a:spcPts val="1500"/>
              </a:spcBef>
              <a:spcAft>
                <a:spcPts val="0"/>
              </a:spcAft>
              <a:buClr>
                <a:schemeClr val="dk1"/>
              </a:buClr>
              <a:buSzPts val="1100"/>
              <a:buFont typeface="Arial"/>
              <a:buNone/>
            </a:pPr>
            <a:r>
              <a:rPr lang="en" sz="1050">
                <a:solidFill>
                  <a:schemeClr val="dk1"/>
                </a:solidFill>
                <a:latin typeface="Roboto"/>
                <a:ea typeface="Roboto"/>
                <a:cs typeface="Roboto"/>
                <a:sym typeface="Roboto"/>
              </a:rPr>
              <a:t>Module 2: Component for L</a:t>
            </a:r>
            <a:r>
              <a:rPr i="1" lang="en" sz="1050">
                <a:solidFill>
                  <a:schemeClr val="dk1"/>
                </a:solidFill>
                <a:latin typeface="Roboto"/>
                <a:ea typeface="Roboto"/>
                <a:cs typeface="Roboto"/>
                <a:sym typeface="Roboto"/>
              </a:rPr>
              <a:t>a</a:t>
            </a:r>
            <a:r>
              <a:rPr lang="en" sz="1050">
                <a:solidFill>
                  <a:schemeClr val="dk1"/>
                </a:solidFill>
                <a:latin typeface="Roboto"/>
                <a:ea typeface="Roboto"/>
                <a:cs typeface="Roboto"/>
                <a:sym typeface="Roboto"/>
              </a:rPr>
              <a:t>b Color Space Conversion</a:t>
            </a:r>
            <a:endParaRPr sz="1050">
              <a:solidFill>
                <a:schemeClr val="dk1"/>
              </a:solidFill>
              <a:latin typeface="Roboto"/>
              <a:ea typeface="Roboto"/>
              <a:cs typeface="Roboto"/>
              <a:sym typeface="Roboto"/>
            </a:endParaRPr>
          </a:p>
          <a:p>
            <a:pPr indent="0" lvl="0" marL="0" rtl="0" algn="l">
              <a:lnSpc>
                <a:spcPct val="175000"/>
              </a:lnSpc>
              <a:spcBef>
                <a:spcPts val="1500"/>
              </a:spcBef>
              <a:spcAft>
                <a:spcPts val="0"/>
              </a:spcAft>
              <a:buClr>
                <a:schemeClr val="dk1"/>
              </a:buClr>
              <a:buSzPts val="1100"/>
              <a:buFont typeface="Arial"/>
              <a:buNone/>
            </a:pPr>
            <a:r>
              <a:rPr lang="en" sz="1050">
                <a:solidFill>
                  <a:schemeClr val="dk1"/>
                </a:solidFill>
                <a:latin typeface="Roboto"/>
                <a:ea typeface="Roboto"/>
                <a:cs typeface="Roboto"/>
                <a:sym typeface="Roboto"/>
              </a:rPr>
              <a:t>After the hyperspectral image has been preprocessed, the next step is to convert it from its initial form to the L</a:t>
            </a:r>
            <a:r>
              <a:rPr i="1" lang="en" sz="1050">
                <a:solidFill>
                  <a:schemeClr val="dk1"/>
                </a:solidFill>
                <a:latin typeface="Roboto"/>
                <a:ea typeface="Roboto"/>
                <a:cs typeface="Roboto"/>
                <a:sym typeface="Roboto"/>
              </a:rPr>
              <a:t>a</a:t>
            </a:r>
            <a:r>
              <a:rPr lang="en" sz="1050">
                <a:solidFill>
                  <a:schemeClr val="dk1"/>
                </a:solidFill>
                <a:latin typeface="Roboto"/>
                <a:ea typeface="Roboto"/>
                <a:cs typeface="Roboto"/>
                <a:sym typeface="Roboto"/>
              </a:rPr>
              <a:t>b color space. This conversion is performed using Python.</a:t>
            </a:r>
            <a:endParaRPr sz="1050">
              <a:solidFill>
                <a:schemeClr val="dk1"/>
              </a:solidFill>
              <a:latin typeface="Roboto"/>
              <a:ea typeface="Roboto"/>
              <a:cs typeface="Roboto"/>
              <a:sym typeface="Roboto"/>
            </a:endParaRPr>
          </a:p>
          <a:p>
            <a:pPr indent="0" lvl="0" marL="0" rtl="0" algn="l">
              <a:lnSpc>
                <a:spcPct val="175000"/>
              </a:lnSpc>
              <a:spcBef>
                <a:spcPts val="1500"/>
              </a:spcBef>
              <a:spcAft>
                <a:spcPts val="0"/>
              </a:spcAft>
              <a:buClr>
                <a:schemeClr val="dk1"/>
              </a:buClr>
              <a:buSzPts val="1100"/>
              <a:buFont typeface="Arial"/>
              <a:buNone/>
            </a:pPr>
            <a:r>
              <a:rPr lang="en" sz="1050">
                <a:solidFill>
                  <a:schemeClr val="dk1"/>
                </a:solidFill>
                <a:latin typeface="Roboto"/>
                <a:ea typeface="Roboto"/>
                <a:cs typeface="Roboto"/>
                <a:sym typeface="Roboto"/>
              </a:rPr>
              <a:t>Converting the image to the L</a:t>
            </a:r>
            <a:r>
              <a:rPr i="1" lang="en" sz="1050">
                <a:solidFill>
                  <a:schemeClr val="dk1"/>
                </a:solidFill>
                <a:latin typeface="Roboto"/>
                <a:ea typeface="Roboto"/>
                <a:cs typeface="Roboto"/>
                <a:sym typeface="Roboto"/>
              </a:rPr>
              <a:t>a</a:t>
            </a:r>
            <a:r>
              <a:rPr lang="en" sz="1050">
                <a:solidFill>
                  <a:schemeClr val="dk1"/>
                </a:solidFill>
                <a:latin typeface="Roboto"/>
                <a:ea typeface="Roboto"/>
                <a:cs typeface="Roboto"/>
                <a:sym typeface="Roboto"/>
              </a:rPr>
              <a:t>b color space helps to minimize the dimensionality of the image. This reduction in dimensionality is necessary to improve the performance of the encryption algorithm that will be applied to the image.</a:t>
            </a:r>
            <a:endParaRPr sz="1050">
              <a:solidFill>
                <a:schemeClr val="dk1"/>
              </a:solidFill>
              <a:latin typeface="Roboto"/>
              <a:ea typeface="Roboto"/>
              <a:cs typeface="Roboto"/>
              <a:sym typeface="Roboto"/>
            </a:endParaRPr>
          </a:p>
          <a:p>
            <a:pPr indent="0" lvl="0" marL="0" rtl="0" algn="l">
              <a:lnSpc>
                <a:spcPct val="175000"/>
              </a:lnSpc>
              <a:spcBef>
                <a:spcPts val="1500"/>
              </a:spcBef>
              <a:spcAft>
                <a:spcPts val="0"/>
              </a:spcAft>
              <a:buClr>
                <a:schemeClr val="dk1"/>
              </a:buClr>
              <a:buSzPts val="1100"/>
              <a:buFont typeface="Arial"/>
              <a:buNone/>
            </a:pPr>
            <a:r>
              <a:rPr lang="en" sz="1050">
                <a:solidFill>
                  <a:schemeClr val="dk1"/>
                </a:solidFill>
                <a:latin typeface="Roboto"/>
                <a:ea typeface="Roboto"/>
                <a:cs typeface="Roboto"/>
                <a:sym typeface="Roboto"/>
              </a:rPr>
              <a:t>Module 3: Engine for Encryption and Decryption</a:t>
            </a:r>
            <a:endParaRPr sz="1050">
              <a:solidFill>
                <a:schemeClr val="dk1"/>
              </a:solidFill>
              <a:latin typeface="Roboto"/>
              <a:ea typeface="Roboto"/>
              <a:cs typeface="Roboto"/>
              <a:sym typeface="Roboto"/>
            </a:endParaRPr>
          </a:p>
          <a:p>
            <a:pPr indent="0" lvl="0" marL="0" rtl="0" algn="l">
              <a:lnSpc>
                <a:spcPct val="175000"/>
              </a:lnSpc>
              <a:spcBef>
                <a:spcPts val="1500"/>
              </a:spcBef>
              <a:spcAft>
                <a:spcPts val="0"/>
              </a:spcAft>
              <a:buClr>
                <a:schemeClr val="dk1"/>
              </a:buClr>
              <a:buSzPts val="1100"/>
              <a:buFont typeface="Arial"/>
              <a:buNone/>
            </a:pPr>
            <a:r>
              <a:rPr lang="en" sz="1050">
                <a:solidFill>
                  <a:schemeClr val="dk1"/>
                </a:solidFill>
                <a:latin typeface="Roboto"/>
                <a:ea typeface="Roboto"/>
                <a:cs typeface="Roboto"/>
                <a:sym typeface="Roboto"/>
              </a:rPr>
              <a:t>In this module, we will be working with an encryption and decryption algorithm designed specifically for LAB space images. The algorithm is contained in this component.</a:t>
            </a:r>
            <a:endParaRPr sz="1050">
              <a:solidFill>
                <a:schemeClr val="dk1"/>
              </a:solidFill>
              <a:latin typeface="Roboto"/>
              <a:ea typeface="Roboto"/>
              <a:cs typeface="Roboto"/>
              <a:sym typeface="Roboto"/>
            </a:endParaRPr>
          </a:p>
          <a:p>
            <a:pPr indent="0" lvl="0" marL="0" rtl="0" algn="l">
              <a:lnSpc>
                <a:spcPct val="175000"/>
              </a:lnSpc>
              <a:spcBef>
                <a:spcPts val="1500"/>
              </a:spcBef>
              <a:spcAft>
                <a:spcPts val="0"/>
              </a:spcAft>
              <a:buClr>
                <a:schemeClr val="dk1"/>
              </a:buClr>
              <a:buSzPts val="1100"/>
              <a:buFont typeface="Arial"/>
              <a:buNone/>
            </a:pPr>
            <a:r>
              <a:rPr lang="en" sz="1050">
                <a:solidFill>
                  <a:schemeClr val="dk1"/>
                </a:solidFill>
                <a:latin typeface="Roboto"/>
                <a:ea typeface="Roboto"/>
                <a:cs typeface="Roboto"/>
                <a:sym typeface="Roboto"/>
              </a:rPr>
              <a:t>The encryption and decryption algorithm works by transforming the L</a:t>
            </a:r>
            <a:r>
              <a:rPr i="1" lang="en" sz="1050">
                <a:solidFill>
                  <a:schemeClr val="dk1"/>
                </a:solidFill>
                <a:latin typeface="Roboto"/>
                <a:ea typeface="Roboto"/>
                <a:cs typeface="Roboto"/>
                <a:sym typeface="Roboto"/>
              </a:rPr>
              <a:t>a</a:t>
            </a:r>
            <a:r>
              <a:rPr lang="en" sz="1050">
                <a:solidFill>
                  <a:schemeClr val="dk1"/>
                </a:solidFill>
                <a:latin typeface="Roboto"/>
                <a:ea typeface="Roboto"/>
                <a:cs typeface="Roboto"/>
                <a:sym typeface="Roboto"/>
              </a:rPr>
              <a:t>b color space image into a format that is resistant to attack. This transformation ensures that the hyperspectral image data remains secure during transmission and storage.</a:t>
            </a:r>
            <a:endParaRPr sz="1050">
              <a:solidFill>
                <a:schemeClr val="dk1"/>
              </a:solidFill>
              <a:latin typeface="Roboto"/>
              <a:ea typeface="Roboto"/>
              <a:cs typeface="Roboto"/>
              <a:sym typeface="Roboto"/>
            </a:endParaRPr>
          </a:p>
          <a:p>
            <a:pPr indent="0" lvl="0" marL="0" rtl="0" algn="l">
              <a:lnSpc>
                <a:spcPct val="175000"/>
              </a:lnSpc>
              <a:spcBef>
                <a:spcPts val="1500"/>
              </a:spcBef>
              <a:spcAft>
                <a:spcPts val="0"/>
              </a:spcAft>
              <a:buClr>
                <a:schemeClr val="dk1"/>
              </a:buClr>
              <a:buSzPts val="1100"/>
              <a:buFont typeface="Arial"/>
              <a:buNone/>
            </a:pPr>
            <a:r>
              <a:rPr lang="en" sz="1050">
                <a:solidFill>
                  <a:schemeClr val="dk1"/>
                </a:solidFill>
                <a:latin typeface="Roboto"/>
                <a:ea typeface="Roboto"/>
                <a:cs typeface="Roboto"/>
                <a:sym typeface="Roboto"/>
              </a:rPr>
              <a:t>Overall, these three modules work together to create a secure and efficient system for processing and encrypting hyperspectral images.</a:t>
            </a:r>
            <a:endParaRPr sz="1050">
              <a:solidFill>
                <a:schemeClr val="dk1"/>
              </a:solidFill>
              <a:latin typeface="Roboto"/>
              <a:ea typeface="Roboto"/>
              <a:cs typeface="Roboto"/>
              <a:sym typeface="Roboto"/>
            </a:endParaRPr>
          </a:p>
          <a:p>
            <a:pPr indent="0" lvl="0" marL="0" rtl="0" algn="l">
              <a:lnSpc>
                <a:spcPct val="175000"/>
              </a:lnSpc>
              <a:spcBef>
                <a:spcPts val="0"/>
              </a:spcBef>
              <a:spcAft>
                <a:spcPts val="0"/>
              </a:spcAft>
              <a:buClr>
                <a:schemeClr val="dk1"/>
              </a:buClr>
              <a:buSzPts val="1100"/>
              <a:buFont typeface="Arial"/>
              <a:buNone/>
            </a:pPr>
            <a:r>
              <a:t/>
            </a:r>
            <a:endParaRPr sz="1050">
              <a:solidFill>
                <a:schemeClr val="dk1"/>
              </a:solidFill>
              <a:latin typeface="Roboto"/>
              <a:ea typeface="Roboto"/>
              <a:cs typeface="Roboto"/>
              <a:sym typeface="Roboto"/>
            </a:endParaRPr>
          </a:p>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22e66344def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22e66344def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22e66344def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22e66344def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22e66344def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22e66344def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22e66344def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22e66344def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22e66344def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22e66344def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22e66344def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22e66344def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2403896fa80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2403896fa80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2403896fa80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2403896fa80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2403896fa80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2403896fa80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c6f73a04f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c6f73a04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2403896fa80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2403896fa80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240556720ea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240556720ea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de8ddfd61abc8fd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de8ddfd61abc8fd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2403896fa80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2403896fa80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2403896fa80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2403896fa80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2403896fa80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2403896fa80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47ece1b66f6956d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47ece1b66f6956d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24bb2bf70a7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24bb2bf70a7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g24bb2bf70a7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1" name="Google Shape;331;g24bb2bf70a7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c6f73a04f_0_4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c6f73a04f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219555ae5b8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219555ae5b8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24bb2bf70a7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24bb2bf70a7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24bb2bf70a7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24bb2bf70a7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g24bb2bf70a7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7" name="Google Shape;357;g24bb2bf70a7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219555ae5b8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3" name="Google Shape;363;g219555ae5b8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24bb2bf70a7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24bb2bf70a7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2194401bf18_0_1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2194401bf18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Lit survey summary</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24bb2bf70a7_1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24bb2bf70a7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Lit survey summary</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24bb2bf70a7_1_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24bb2bf70a7_1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Lit survey summary</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24bb2bf70a7_2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24bb2bf70a7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Lit survey summary</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 Id="rId3" Type="http://schemas.openxmlformats.org/officeDocument/2006/relationships/image" Target="../media/image1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 Id="rId3" Type="http://schemas.openxmlformats.org/officeDocument/2006/relationships/image" Target="../media/image6.png"/><Relationship Id="rId4" Type="http://schemas.openxmlformats.org/officeDocument/2006/relationships/image" Target="../media/image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1.xml"/><Relationship Id="rId3" Type="http://schemas.openxmlformats.org/officeDocument/2006/relationships/image" Target="../media/image10.png"/><Relationship Id="rId4" Type="http://schemas.openxmlformats.org/officeDocument/2006/relationships/image" Target="../media/image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 Id="rId3" Type="http://schemas.openxmlformats.org/officeDocument/2006/relationships/image" Target="../media/image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3.xml"/><Relationship Id="rId3" Type="http://schemas.openxmlformats.org/officeDocument/2006/relationships/image" Target="../media/image1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xml"/><Relationship Id="rId3" Type="http://schemas.openxmlformats.org/officeDocument/2006/relationships/image" Target="../media/image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6.xml"/><Relationship Id="rId3" Type="http://schemas.openxmlformats.org/officeDocument/2006/relationships/image" Target="../media/image8.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8.xml"/><Relationship Id="rId3" Type="http://schemas.openxmlformats.org/officeDocument/2006/relationships/image" Target="../media/image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9.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0.xml"/><Relationship Id="rId3" Type="http://schemas.openxmlformats.org/officeDocument/2006/relationships/image" Target="../media/image1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1.xml"/><Relationship Id="rId3" Type="http://schemas.openxmlformats.org/officeDocument/2006/relationships/image" Target="../media/image16.png"/><Relationship Id="rId4" Type="http://schemas.openxmlformats.org/officeDocument/2006/relationships/image" Target="../media/image14.png"/><Relationship Id="rId5" Type="http://schemas.openxmlformats.org/officeDocument/2006/relationships/image" Target="../media/image15.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4.xml"/><Relationship Id="rId3" Type="http://schemas.openxmlformats.org/officeDocument/2006/relationships/image" Target="../media/image3.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5.xml"/><Relationship Id="rId3" Type="http://schemas.openxmlformats.org/officeDocument/2006/relationships/image" Target="../media/image4.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6.xml"/><Relationship Id="rId3" Type="http://schemas.openxmlformats.org/officeDocument/2006/relationships/image" Target="../media/image12.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7950" y="1368600"/>
            <a:ext cx="7688100" cy="2907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4088"/>
              <a:t>Revamping Hyperspectral Image Security with LAB color space Encryption</a:t>
            </a:r>
            <a:endParaRPr/>
          </a:p>
          <a:p>
            <a:pPr indent="0" lvl="0" marL="0" rtl="0" algn="l">
              <a:spcBef>
                <a:spcPts val="0"/>
              </a:spcBef>
              <a:spcAft>
                <a:spcPts val="0"/>
              </a:spcAft>
              <a:buNone/>
            </a:pPr>
            <a:r>
              <a:t/>
            </a:r>
            <a:endParaRPr/>
          </a:p>
        </p:txBody>
      </p:sp>
      <p:sp>
        <p:nvSpPr>
          <p:cNvPr id="87" name="Google Shape;87;p13"/>
          <p:cNvSpPr txBox="1"/>
          <p:nvPr>
            <p:ph idx="1" type="subTitle"/>
          </p:nvPr>
        </p:nvSpPr>
        <p:spPr>
          <a:xfrm>
            <a:off x="727950" y="3342300"/>
            <a:ext cx="7688100" cy="2528100"/>
          </a:xfrm>
          <a:prstGeom prst="rect">
            <a:avLst/>
          </a:prstGeom>
        </p:spPr>
        <p:txBody>
          <a:bodyPr anchorCtr="0" anchor="t" bIns="91425" lIns="91425" spcFirstLastPara="1" rIns="91425" wrap="square" tIns="91425">
            <a:spAutoFit/>
          </a:bodyPr>
          <a:lstStyle/>
          <a:p>
            <a:pPr indent="0" lvl="0" marL="0" rtl="0" algn="ctr">
              <a:spcBef>
                <a:spcPts val="0"/>
              </a:spcBef>
              <a:spcAft>
                <a:spcPts val="0"/>
              </a:spcAft>
              <a:buNone/>
            </a:pPr>
            <a:r>
              <a:rPr b="1" lang="en" sz="1500"/>
              <a:t>Ramyaa P (2019503547), Priyadharshini R (2019503034), Pramoth Guhan (2019503574)</a:t>
            </a:r>
            <a:endParaRPr b="1" sz="1500"/>
          </a:p>
          <a:p>
            <a:pPr indent="0" lvl="0" marL="0" rtl="0" algn="l">
              <a:spcBef>
                <a:spcPts val="0"/>
              </a:spcBef>
              <a:spcAft>
                <a:spcPts val="0"/>
              </a:spcAft>
              <a:buNone/>
            </a:pPr>
            <a:r>
              <a:t/>
            </a:r>
            <a:endParaRPr b="1" sz="1500"/>
          </a:p>
          <a:p>
            <a:pPr indent="0" lvl="0" marL="0" rtl="0" algn="ctr">
              <a:spcBef>
                <a:spcPts val="0"/>
              </a:spcBef>
              <a:spcAft>
                <a:spcPts val="0"/>
              </a:spcAft>
              <a:buNone/>
            </a:pPr>
            <a:r>
              <a:rPr b="1" lang="en" sz="1500"/>
              <a:t>Guided by Dr. S. Neelavathy Pari </a:t>
            </a:r>
            <a:endParaRPr b="1" sz="1500"/>
          </a:p>
          <a:p>
            <a:pPr indent="0" lvl="0" marL="0" rtl="0" algn="ctr">
              <a:spcBef>
                <a:spcPts val="0"/>
              </a:spcBef>
              <a:spcAft>
                <a:spcPts val="0"/>
              </a:spcAft>
              <a:buNone/>
            </a:pPr>
            <a:r>
              <a:rPr b="1" lang="en" sz="1500"/>
              <a:t>Assistant Professor (Sr. Grade)</a:t>
            </a:r>
            <a:endParaRPr b="1" sz="1500"/>
          </a:p>
          <a:p>
            <a:pPr indent="0" lvl="0" marL="0" rtl="0" algn="ctr">
              <a:spcBef>
                <a:spcPts val="0"/>
              </a:spcBef>
              <a:spcAft>
                <a:spcPts val="0"/>
              </a:spcAft>
              <a:buNone/>
            </a:pPr>
            <a:r>
              <a:rPr b="1" lang="en" sz="1500"/>
              <a:t> Department of Computer Technology</a:t>
            </a:r>
            <a:endParaRPr b="1" sz="1500"/>
          </a:p>
          <a:p>
            <a:pPr indent="0" lvl="0" marL="0" rtl="0" algn="ctr">
              <a:spcBef>
                <a:spcPts val="0"/>
              </a:spcBef>
              <a:spcAft>
                <a:spcPts val="0"/>
              </a:spcAft>
              <a:buNone/>
            </a:pPr>
            <a:r>
              <a:rPr b="1" lang="en" sz="1500"/>
              <a:t>Anna University, MIT Campus</a:t>
            </a:r>
            <a:endParaRPr b="1" sz="1500"/>
          </a:p>
          <a:p>
            <a:pPr indent="0" lvl="0" marL="0" rtl="0" algn="l">
              <a:lnSpc>
                <a:spcPct val="115000"/>
              </a:lnSpc>
              <a:spcBef>
                <a:spcPts val="0"/>
              </a:spcBef>
              <a:spcAft>
                <a:spcPts val="0"/>
              </a:spcAft>
              <a:buNone/>
            </a:pPr>
            <a:r>
              <a:t/>
            </a:r>
            <a:endParaRPr b="1" sz="1500"/>
          </a:p>
          <a:p>
            <a:pPr indent="0" lvl="0" marL="0" rtl="0" algn="ctr">
              <a:spcBef>
                <a:spcPts val="0"/>
              </a:spcBef>
              <a:spcAft>
                <a:spcPts val="0"/>
              </a:spcAft>
              <a:buNone/>
            </a:pPr>
            <a:r>
              <a:t/>
            </a:r>
            <a:endParaRPr b="1" sz="1500"/>
          </a:p>
          <a:p>
            <a:pPr indent="0" lvl="0" marL="0" rtl="0" algn="l">
              <a:spcBef>
                <a:spcPts val="0"/>
              </a:spcBef>
              <a:spcAft>
                <a:spcPts val="0"/>
              </a:spcAft>
              <a:buNone/>
            </a:pPr>
            <a:r>
              <a:t/>
            </a:r>
            <a:endParaRPr b="1" sz="1500"/>
          </a:p>
        </p:txBody>
      </p:sp>
      <p:sp>
        <p:nvSpPr>
          <p:cNvPr id="88" name="Google Shape;88;p13"/>
          <p:cNvSpPr txBox="1"/>
          <p:nvPr/>
        </p:nvSpPr>
        <p:spPr>
          <a:xfrm>
            <a:off x="3049195" y="875989"/>
            <a:ext cx="30456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1100"/>
              <a:buFont typeface="Arial"/>
              <a:buNone/>
            </a:pPr>
            <a:r>
              <a:rPr lang="en" sz="2000">
                <a:solidFill>
                  <a:schemeClr val="accent3"/>
                </a:solidFill>
                <a:latin typeface="Times New Roman"/>
                <a:ea typeface="Times New Roman"/>
                <a:cs typeface="Times New Roman"/>
                <a:sym typeface="Times New Roman"/>
              </a:rPr>
              <a:t>CS6811 - Project Work</a:t>
            </a:r>
            <a:endParaRPr>
              <a:solidFill>
                <a:schemeClr val="accent3"/>
              </a:solidFill>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graphicFrame>
        <p:nvGraphicFramePr>
          <p:cNvPr id="144" name="Google Shape;144;p22"/>
          <p:cNvGraphicFramePr/>
          <p:nvPr/>
        </p:nvGraphicFramePr>
        <p:xfrm>
          <a:off x="103900" y="67388"/>
          <a:ext cx="3000000" cy="3000000"/>
        </p:xfrm>
        <a:graphic>
          <a:graphicData uri="http://schemas.openxmlformats.org/drawingml/2006/table">
            <a:tbl>
              <a:tblPr>
                <a:noFill/>
                <a:tableStyleId>{106E69EE-8547-4BB2-AEF6-EA15784F82B4}</a:tableStyleId>
              </a:tblPr>
              <a:tblGrid>
                <a:gridCol w="611475"/>
                <a:gridCol w="2151475"/>
                <a:gridCol w="3200475"/>
                <a:gridCol w="2972750"/>
              </a:tblGrid>
              <a:tr h="149875">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S.No.</a:t>
                      </a:r>
                      <a:endParaRPr b="1">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Name </a:t>
                      </a:r>
                      <a:endParaRPr b="1">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Description</a:t>
                      </a:r>
                      <a:endParaRPr b="1">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Limitations</a:t>
                      </a:r>
                      <a:endParaRPr b="1">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2289750">
                <a:tc>
                  <a:txBody>
                    <a:bodyPr/>
                    <a:lstStyle/>
                    <a:p>
                      <a:pPr indent="0" lvl="0" marL="0" rtl="0" algn="just">
                        <a:lnSpc>
                          <a:spcPct val="115000"/>
                        </a:lnSpc>
                        <a:spcBef>
                          <a:spcPts val="1200"/>
                        </a:spcBef>
                        <a:spcAft>
                          <a:spcPts val="1200"/>
                        </a:spcAft>
                        <a:buNone/>
                      </a:pPr>
                      <a:r>
                        <a:rPr lang="en">
                          <a:latin typeface="Times New Roman"/>
                          <a:ea typeface="Times New Roman"/>
                          <a:cs typeface="Times New Roman"/>
                          <a:sym typeface="Times New Roman"/>
                        </a:rPr>
                        <a:t>[9]</a:t>
                      </a:r>
                      <a:endParaRPr>
                        <a:latin typeface="Times New Roman"/>
                        <a:ea typeface="Times New Roman"/>
                        <a:cs typeface="Times New Roman"/>
                        <a:sym typeface="Times New Roman"/>
                      </a:endParaRPr>
                    </a:p>
                  </a:txBody>
                  <a:tcPr marT="63500" marB="63500" marR="63500" marL="63500">
                    <a:lnL cap="flat" cmpd="sng" w="9525">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just">
                        <a:lnSpc>
                          <a:spcPct val="100000"/>
                        </a:lnSpc>
                        <a:spcBef>
                          <a:spcPts val="0"/>
                        </a:spcBef>
                        <a:spcAft>
                          <a:spcPts val="0"/>
                        </a:spcAft>
                        <a:buNone/>
                      </a:pPr>
                      <a:r>
                        <a:rPr lang="en">
                          <a:latin typeface="Times New Roman"/>
                          <a:ea typeface="Times New Roman"/>
                          <a:cs typeface="Times New Roman"/>
                          <a:sym typeface="Times New Roman"/>
                        </a:rPr>
                        <a:t>"An image encryption scheme based on hyper-chaotic system and dynamic state variables"</a:t>
                      </a:r>
                      <a:endParaRPr>
                        <a:latin typeface="Times New Roman"/>
                        <a:ea typeface="Times New Roman"/>
                        <a:cs typeface="Times New Roman"/>
                        <a:sym typeface="Times New Roman"/>
                      </a:endParaRPr>
                    </a:p>
                    <a:p>
                      <a:pPr indent="0" lvl="0" marL="0" rtl="0" algn="just">
                        <a:lnSpc>
                          <a:spcPct val="100000"/>
                        </a:lnSpc>
                        <a:spcBef>
                          <a:spcPts val="0"/>
                        </a:spcBef>
                        <a:spcAft>
                          <a:spcPts val="0"/>
                        </a:spcAft>
                        <a:buNone/>
                      </a:pPr>
                      <a:r>
                        <a:t/>
                      </a:r>
                      <a:endParaRPr b="1">
                        <a:latin typeface="Times New Roman"/>
                        <a:ea typeface="Times New Roman"/>
                        <a:cs typeface="Times New Roman"/>
                        <a:sym typeface="Times New Roman"/>
                      </a:endParaRPr>
                    </a:p>
                    <a:p>
                      <a:pPr indent="0" lvl="0" marL="0" rtl="0" algn="just">
                        <a:lnSpc>
                          <a:spcPct val="100000"/>
                        </a:lnSpc>
                        <a:spcBef>
                          <a:spcPts val="0"/>
                        </a:spcBef>
                        <a:spcAft>
                          <a:spcPts val="0"/>
                        </a:spcAft>
                        <a:buNone/>
                      </a:pPr>
                      <a:r>
                        <a:rPr lang="en">
                          <a:latin typeface="Times New Roman"/>
                          <a:ea typeface="Times New Roman"/>
                          <a:cs typeface="Times New Roman"/>
                          <a:sym typeface="Times New Roman"/>
                        </a:rPr>
                        <a:t>Multimedia Tools and Applications, Volume 75, Issue 16, pages 9915-9928, 2016</a:t>
                      </a:r>
                      <a:endParaRPr>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317500" lvl="0" marL="457200" rtl="0" algn="just">
                        <a:lnSpc>
                          <a:spcPct val="100000"/>
                        </a:lnSpc>
                        <a:spcBef>
                          <a:spcPts val="0"/>
                        </a:spcBef>
                        <a:spcAft>
                          <a:spcPts val="0"/>
                        </a:spcAft>
                        <a:buSzPts val="1400"/>
                        <a:buFont typeface="Times New Roman"/>
                        <a:buChar char="●"/>
                      </a:pPr>
                      <a:r>
                        <a:rPr lang="en">
                          <a:latin typeface="Times New Roman"/>
                          <a:ea typeface="Times New Roman"/>
                          <a:cs typeface="Times New Roman"/>
                          <a:sym typeface="Times New Roman"/>
                        </a:rPr>
                        <a:t>The paper presents an image encryption scheme that utilizes a hyper-chaotic system and dynamic state variables. The proposed scheme aims to enhance the security of image encryption by introducing chaotic dynamics and dynamically changing the encryption parameters.</a:t>
                      </a:r>
                      <a:endParaRPr>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317500" lvl="0" marL="457200" rtl="0" algn="just">
                        <a:lnSpc>
                          <a:spcPct val="100000"/>
                        </a:lnSpc>
                        <a:spcBef>
                          <a:spcPts val="0"/>
                        </a:spcBef>
                        <a:spcAft>
                          <a:spcPts val="0"/>
                        </a:spcAft>
                        <a:buSzPts val="1400"/>
                        <a:buFont typeface="Times New Roman"/>
                        <a:buChar char="●"/>
                      </a:pPr>
                      <a:r>
                        <a:rPr lang="en">
                          <a:latin typeface="Times New Roman"/>
                          <a:ea typeface="Times New Roman"/>
                          <a:cs typeface="Times New Roman"/>
                          <a:sym typeface="Times New Roman"/>
                        </a:rPr>
                        <a:t>The  limitation of the proposed scheme is its computational complexity, which may affect the encryption and decryption speed for large images or real-time applications. Additionally, the scheme's robustness against various cryptographic attacks and its resistance to statistical analysis need further investigation and evaluation.</a:t>
                      </a:r>
                      <a:endParaRPr>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951600">
                <a:tc>
                  <a:txBody>
                    <a:bodyPr/>
                    <a:lstStyle/>
                    <a:p>
                      <a:pPr indent="0" lvl="0" marL="0" rtl="0" algn="just">
                        <a:lnSpc>
                          <a:spcPct val="115000"/>
                        </a:lnSpc>
                        <a:spcBef>
                          <a:spcPts val="1200"/>
                        </a:spcBef>
                        <a:spcAft>
                          <a:spcPts val="1200"/>
                        </a:spcAft>
                        <a:buNone/>
                      </a:pPr>
                      <a:r>
                        <a:rPr lang="en">
                          <a:latin typeface="Times New Roman"/>
                          <a:ea typeface="Times New Roman"/>
                          <a:cs typeface="Times New Roman"/>
                          <a:sym typeface="Times New Roman"/>
                        </a:rPr>
                        <a:t>[10]</a:t>
                      </a:r>
                      <a:endParaRPr>
                        <a:latin typeface="Times New Roman"/>
                        <a:ea typeface="Times New Roman"/>
                        <a:cs typeface="Times New Roman"/>
                        <a:sym typeface="Times New Roman"/>
                      </a:endParaRPr>
                    </a:p>
                  </a:txBody>
                  <a:tcPr marT="63500" marB="63500" marR="63500" marL="63500">
                    <a:lnL cap="flat" cmpd="sng" w="9525">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just">
                        <a:lnSpc>
                          <a:spcPct val="100000"/>
                        </a:lnSpc>
                        <a:spcBef>
                          <a:spcPts val="1200"/>
                        </a:spcBef>
                        <a:spcAft>
                          <a:spcPts val="0"/>
                        </a:spcAft>
                        <a:buNone/>
                      </a:pPr>
                      <a:r>
                        <a:rPr lang="en">
                          <a:latin typeface="Times New Roman"/>
                          <a:ea typeface="Times New Roman"/>
                          <a:cs typeface="Times New Roman"/>
                          <a:sym typeface="Times New Roman"/>
                        </a:rPr>
                        <a:t>"Modern Trends in Hyperspectral Image Analysis"</a:t>
                      </a:r>
                      <a:endParaRPr>
                        <a:latin typeface="Times New Roman"/>
                        <a:ea typeface="Times New Roman"/>
                        <a:cs typeface="Times New Roman"/>
                        <a:sym typeface="Times New Roman"/>
                      </a:endParaRPr>
                    </a:p>
                    <a:p>
                      <a:pPr indent="0" lvl="0" marL="0" rtl="0" algn="just">
                        <a:lnSpc>
                          <a:spcPct val="100000"/>
                        </a:lnSpc>
                        <a:spcBef>
                          <a:spcPts val="1200"/>
                        </a:spcBef>
                        <a:spcAft>
                          <a:spcPts val="0"/>
                        </a:spcAft>
                        <a:buNone/>
                      </a:pPr>
                      <a:r>
                        <a:rPr lang="en">
                          <a:latin typeface="Times New Roman"/>
                          <a:ea typeface="Times New Roman"/>
                          <a:cs typeface="Times New Roman"/>
                          <a:sym typeface="Times New Roman"/>
                        </a:rPr>
                        <a:t>IEEE Access, vol. 6, pp. 14118-14129, 2018, doi: 10.1109/ACCESS.2018.2812999, 2018</a:t>
                      </a:r>
                      <a:endParaRPr>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317500" lvl="0" marL="457200" rtl="0" algn="just">
                        <a:lnSpc>
                          <a:spcPct val="100000"/>
                        </a:lnSpc>
                        <a:spcBef>
                          <a:spcPts val="1200"/>
                        </a:spcBef>
                        <a:spcAft>
                          <a:spcPts val="0"/>
                        </a:spcAft>
                        <a:buSzPts val="1400"/>
                        <a:buFont typeface="Times New Roman"/>
                        <a:buChar char="●"/>
                      </a:pPr>
                      <a:r>
                        <a:rPr lang="en">
                          <a:latin typeface="Times New Roman"/>
                          <a:ea typeface="Times New Roman"/>
                          <a:cs typeface="Times New Roman"/>
                          <a:sym typeface="Times New Roman"/>
                        </a:rPr>
                        <a:t>This study explores the widespread use of hyperspectral imaging for various tasks such as managing water resources, identifying military targets, etc.</a:t>
                      </a:r>
                      <a:endParaRPr>
                        <a:latin typeface="Times New Roman"/>
                        <a:ea typeface="Times New Roman"/>
                        <a:cs typeface="Times New Roman"/>
                        <a:sym typeface="Times New Roman"/>
                      </a:endParaRPr>
                    </a:p>
                    <a:p>
                      <a:pPr indent="-317500" lvl="0" marL="457200" rtl="0" algn="just">
                        <a:lnSpc>
                          <a:spcPct val="100000"/>
                        </a:lnSpc>
                        <a:spcBef>
                          <a:spcPts val="0"/>
                        </a:spcBef>
                        <a:spcAft>
                          <a:spcPts val="0"/>
                        </a:spcAft>
                        <a:buSzPts val="1400"/>
                        <a:buFont typeface="Times New Roman"/>
                        <a:buChar char="●"/>
                      </a:pPr>
                      <a:r>
                        <a:rPr lang="en">
                          <a:latin typeface="Times New Roman"/>
                          <a:ea typeface="Times New Roman"/>
                          <a:cs typeface="Times New Roman"/>
                          <a:sym typeface="Times New Roman"/>
                        </a:rPr>
                        <a:t>An automatic forgery detection system based on HSI and deep learning has shown promising results.</a:t>
                      </a:r>
                      <a:endParaRPr>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317500" lvl="0" marL="457200" rtl="0" algn="just">
                        <a:lnSpc>
                          <a:spcPct val="100000"/>
                        </a:lnSpc>
                        <a:spcBef>
                          <a:spcPts val="1200"/>
                        </a:spcBef>
                        <a:spcAft>
                          <a:spcPts val="0"/>
                        </a:spcAft>
                        <a:buSzPts val="1400"/>
                        <a:buFont typeface="Times New Roman"/>
                        <a:buChar char="●"/>
                      </a:pPr>
                      <a:r>
                        <a:rPr lang="en">
                          <a:latin typeface="Times New Roman"/>
                          <a:ea typeface="Times New Roman"/>
                          <a:cs typeface="Times New Roman"/>
                          <a:sym typeface="Times New Roman"/>
                        </a:rPr>
                        <a:t>The limitation of this paper is that while it emphasises the importance of hyperspectral photography in estimating physical characteristics, it does not provide a clear explanation of further applications based on airborne and spaceborne hyperspectral platforms.</a:t>
                      </a:r>
                      <a:endParaRPr>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bl>
          </a:graphicData>
        </a:graphic>
      </p:graphicFrame>
      <p:sp>
        <p:nvSpPr>
          <p:cNvPr id="145" name="Google Shape;145;p2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graphicFrame>
        <p:nvGraphicFramePr>
          <p:cNvPr id="150" name="Google Shape;150;p23"/>
          <p:cNvGraphicFramePr/>
          <p:nvPr/>
        </p:nvGraphicFramePr>
        <p:xfrm>
          <a:off x="103913" y="107275"/>
          <a:ext cx="3000000" cy="3000000"/>
        </p:xfrm>
        <a:graphic>
          <a:graphicData uri="http://schemas.openxmlformats.org/drawingml/2006/table">
            <a:tbl>
              <a:tblPr>
                <a:noFill/>
                <a:tableStyleId>{106E69EE-8547-4BB2-AEF6-EA15784F82B4}</a:tableStyleId>
              </a:tblPr>
              <a:tblGrid>
                <a:gridCol w="611475"/>
                <a:gridCol w="2242500"/>
                <a:gridCol w="3519125"/>
                <a:gridCol w="2563075"/>
              </a:tblGrid>
              <a:tr h="149875">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S.No.</a:t>
                      </a:r>
                      <a:endParaRPr b="1">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Name </a:t>
                      </a:r>
                      <a:endParaRPr b="1">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Description</a:t>
                      </a:r>
                      <a:endParaRPr b="1">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Limitations</a:t>
                      </a:r>
                      <a:endParaRPr b="1">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2114625">
                <a:tc>
                  <a:txBody>
                    <a:bodyPr/>
                    <a:lstStyle/>
                    <a:p>
                      <a:pPr indent="0" lvl="0" marL="0" rtl="0" algn="just">
                        <a:lnSpc>
                          <a:spcPct val="115000"/>
                        </a:lnSpc>
                        <a:spcBef>
                          <a:spcPts val="1200"/>
                        </a:spcBef>
                        <a:spcAft>
                          <a:spcPts val="1200"/>
                        </a:spcAft>
                        <a:buNone/>
                      </a:pPr>
                      <a:r>
                        <a:rPr lang="en">
                          <a:latin typeface="Times New Roman"/>
                          <a:ea typeface="Times New Roman"/>
                          <a:cs typeface="Times New Roman"/>
                          <a:sym typeface="Times New Roman"/>
                        </a:rPr>
                        <a:t>[11]</a:t>
                      </a:r>
                      <a:endParaRPr>
                        <a:latin typeface="Times New Roman"/>
                        <a:ea typeface="Times New Roman"/>
                        <a:cs typeface="Times New Roman"/>
                        <a:sym typeface="Times New Roman"/>
                      </a:endParaRPr>
                    </a:p>
                  </a:txBody>
                  <a:tcPr marT="63500" marB="63500" marR="63500" marL="63500">
                    <a:lnL cap="flat" cmpd="sng" w="9525">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just">
                        <a:lnSpc>
                          <a:spcPct val="100000"/>
                        </a:lnSpc>
                        <a:spcBef>
                          <a:spcPts val="0"/>
                        </a:spcBef>
                        <a:spcAft>
                          <a:spcPts val="0"/>
                        </a:spcAft>
                        <a:buNone/>
                      </a:pPr>
                      <a:r>
                        <a:rPr lang="en">
                          <a:latin typeface="Times New Roman"/>
                          <a:ea typeface="Times New Roman"/>
                          <a:cs typeface="Times New Roman"/>
                          <a:sym typeface="Times New Roman"/>
                        </a:rPr>
                        <a:t>" Comparison of HSV and LAB Color Spaces for Hydroponic Monitoring System. " </a:t>
                      </a:r>
                      <a:endParaRPr>
                        <a:latin typeface="Times New Roman"/>
                        <a:ea typeface="Times New Roman"/>
                        <a:cs typeface="Times New Roman"/>
                        <a:sym typeface="Times New Roman"/>
                      </a:endParaRPr>
                    </a:p>
                    <a:p>
                      <a:pPr indent="0" lvl="0" marL="0" rtl="0" algn="just">
                        <a:lnSpc>
                          <a:spcPct val="100000"/>
                        </a:lnSpc>
                        <a:spcBef>
                          <a:spcPts val="0"/>
                        </a:spcBef>
                        <a:spcAft>
                          <a:spcPts val="0"/>
                        </a:spcAft>
                        <a:buNone/>
                      </a:pPr>
                      <a:r>
                        <a:t/>
                      </a:r>
                      <a:endParaRPr>
                        <a:latin typeface="Times New Roman"/>
                        <a:ea typeface="Times New Roman"/>
                        <a:cs typeface="Times New Roman"/>
                        <a:sym typeface="Times New Roman"/>
                      </a:endParaRPr>
                    </a:p>
                    <a:p>
                      <a:pPr indent="0" lvl="0" marL="0" rtl="0" algn="just">
                        <a:lnSpc>
                          <a:spcPct val="100000"/>
                        </a:lnSpc>
                        <a:spcBef>
                          <a:spcPts val="0"/>
                        </a:spcBef>
                        <a:spcAft>
                          <a:spcPts val="0"/>
                        </a:spcAft>
                        <a:buClr>
                          <a:srgbClr val="000000"/>
                        </a:buClr>
                        <a:buSzPts val="852"/>
                        <a:buFont typeface="Arial"/>
                        <a:buNone/>
                      </a:pPr>
                      <a:r>
                        <a:rPr lang="en">
                          <a:latin typeface="Times New Roman"/>
                          <a:ea typeface="Times New Roman"/>
                          <a:cs typeface="Times New Roman"/>
                          <a:sym typeface="Times New Roman"/>
                        </a:rPr>
                        <a:t>5th International Conference on Information Technology, Computer, and Electrical Engineering, 2018</a:t>
                      </a:r>
                      <a:endParaRPr>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317500" lvl="0" marL="457200" rtl="0" algn="just">
                        <a:lnSpc>
                          <a:spcPct val="100000"/>
                        </a:lnSpc>
                        <a:spcBef>
                          <a:spcPts val="0"/>
                        </a:spcBef>
                        <a:spcAft>
                          <a:spcPts val="0"/>
                        </a:spcAft>
                        <a:buSzPts val="1400"/>
                        <a:buFont typeface="Times New Roman"/>
                        <a:buChar char="●"/>
                      </a:pPr>
                      <a:r>
                        <a:rPr lang="en">
                          <a:latin typeface="Times New Roman"/>
                          <a:ea typeface="Times New Roman"/>
                          <a:cs typeface="Times New Roman"/>
                          <a:sym typeface="Times New Roman"/>
                        </a:rPr>
                        <a:t>[</a:t>
                      </a:r>
                      <a:r>
                        <a:rPr lang="en">
                          <a:latin typeface="Times New Roman"/>
                          <a:ea typeface="Times New Roman"/>
                          <a:cs typeface="Times New Roman"/>
                          <a:sym typeface="Times New Roman"/>
                        </a:rPr>
                        <a:t>11] aims to investigate which colour space, i.e, HSV or Lab colour space is better in comparison for use in a hydroponic monitoring system. </a:t>
                      </a:r>
                      <a:endParaRPr>
                        <a:latin typeface="Times New Roman"/>
                        <a:ea typeface="Times New Roman"/>
                        <a:cs typeface="Times New Roman"/>
                        <a:sym typeface="Times New Roman"/>
                      </a:endParaRPr>
                    </a:p>
                    <a:p>
                      <a:pPr indent="-317500" lvl="0" marL="457200" rtl="0" algn="just">
                        <a:lnSpc>
                          <a:spcPct val="100000"/>
                        </a:lnSpc>
                        <a:spcBef>
                          <a:spcPts val="0"/>
                        </a:spcBef>
                        <a:spcAft>
                          <a:spcPts val="0"/>
                        </a:spcAft>
                        <a:buSzPts val="1400"/>
                        <a:buFont typeface="Times New Roman"/>
                        <a:buChar char="●"/>
                      </a:pPr>
                      <a:r>
                        <a:rPr lang="en">
                          <a:latin typeface="Times New Roman"/>
                          <a:ea typeface="Times New Roman"/>
                          <a:cs typeface="Times New Roman"/>
                          <a:sym typeface="Times New Roman"/>
                        </a:rPr>
                        <a:t>The authors aim to identify which colour space is suitable for the application by processing the pictures using both colour spaces to detect nutrient deficiencies in hydroponic plants.</a:t>
                      </a:r>
                      <a:endParaRPr>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317500" lvl="0" marL="457200" rtl="0" algn="just">
                        <a:lnSpc>
                          <a:spcPct val="100000"/>
                        </a:lnSpc>
                        <a:spcBef>
                          <a:spcPts val="0"/>
                        </a:spcBef>
                        <a:spcAft>
                          <a:spcPts val="0"/>
                        </a:spcAft>
                        <a:buSzPts val="1400"/>
                        <a:buFont typeface="Times New Roman"/>
                        <a:buChar char="●"/>
                      </a:pPr>
                      <a:r>
                        <a:rPr lang="en">
                          <a:latin typeface="Times New Roman"/>
                          <a:ea typeface="Times New Roman"/>
                          <a:cs typeface="Times New Roman"/>
                          <a:sym typeface="Times New Roman"/>
                        </a:rPr>
                        <a:t>[11] only compares both the colour spaces in the context of hydroponic monitoring. </a:t>
                      </a:r>
                      <a:endParaRPr>
                        <a:latin typeface="Times New Roman"/>
                        <a:ea typeface="Times New Roman"/>
                        <a:cs typeface="Times New Roman"/>
                        <a:sym typeface="Times New Roman"/>
                      </a:endParaRPr>
                    </a:p>
                    <a:p>
                      <a:pPr indent="-317500" lvl="0" marL="457200" rtl="0" algn="just">
                        <a:lnSpc>
                          <a:spcPct val="100000"/>
                        </a:lnSpc>
                        <a:spcBef>
                          <a:spcPts val="0"/>
                        </a:spcBef>
                        <a:spcAft>
                          <a:spcPts val="0"/>
                        </a:spcAft>
                        <a:buSzPts val="1400"/>
                        <a:buFont typeface="Times New Roman"/>
                        <a:buChar char="●"/>
                      </a:pPr>
                      <a:r>
                        <a:rPr lang="en">
                          <a:latin typeface="Times New Roman"/>
                          <a:ea typeface="Times New Roman"/>
                          <a:cs typeface="Times New Roman"/>
                          <a:sym typeface="Times New Roman"/>
                        </a:rPr>
                        <a:t>They have also not considered other colour spaces such as RGB.</a:t>
                      </a:r>
                      <a:endParaRPr>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951600">
                <a:tc>
                  <a:txBody>
                    <a:bodyPr/>
                    <a:lstStyle/>
                    <a:p>
                      <a:pPr indent="0" lvl="0" marL="0" rtl="0" algn="just">
                        <a:lnSpc>
                          <a:spcPct val="115000"/>
                        </a:lnSpc>
                        <a:spcBef>
                          <a:spcPts val="1200"/>
                        </a:spcBef>
                        <a:spcAft>
                          <a:spcPts val="1200"/>
                        </a:spcAft>
                        <a:buNone/>
                      </a:pPr>
                      <a:r>
                        <a:rPr lang="en">
                          <a:latin typeface="Times New Roman"/>
                          <a:ea typeface="Times New Roman"/>
                          <a:cs typeface="Times New Roman"/>
                          <a:sym typeface="Times New Roman"/>
                        </a:rPr>
                        <a:t>[12]</a:t>
                      </a:r>
                      <a:endParaRPr>
                        <a:latin typeface="Times New Roman"/>
                        <a:ea typeface="Times New Roman"/>
                        <a:cs typeface="Times New Roman"/>
                        <a:sym typeface="Times New Roman"/>
                      </a:endParaRPr>
                    </a:p>
                  </a:txBody>
                  <a:tcPr marT="63500" marB="63500" marR="63500" marL="63500">
                    <a:lnL cap="flat" cmpd="sng" w="9525">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just">
                        <a:lnSpc>
                          <a:spcPct val="100000"/>
                        </a:lnSpc>
                        <a:spcBef>
                          <a:spcPts val="0"/>
                        </a:spcBef>
                        <a:spcAft>
                          <a:spcPts val="0"/>
                        </a:spcAft>
                        <a:buNone/>
                      </a:pPr>
                      <a:r>
                        <a:rPr lang="en">
                          <a:latin typeface="Times New Roman"/>
                          <a:ea typeface="Times New Roman"/>
                          <a:cs typeface="Times New Roman"/>
                          <a:sym typeface="Times New Roman"/>
                        </a:rPr>
                        <a:t>"  A novel image encryption algorithm based on DNA encoding and spatiotemporal chaos." </a:t>
                      </a:r>
                      <a:endParaRPr>
                        <a:latin typeface="Times New Roman"/>
                        <a:ea typeface="Times New Roman"/>
                        <a:cs typeface="Times New Roman"/>
                        <a:sym typeface="Times New Roman"/>
                      </a:endParaRPr>
                    </a:p>
                    <a:p>
                      <a:pPr indent="0" lvl="0" marL="0" rtl="0" algn="just">
                        <a:lnSpc>
                          <a:spcPct val="100000"/>
                        </a:lnSpc>
                        <a:spcBef>
                          <a:spcPts val="0"/>
                        </a:spcBef>
                        <a:spcAft>
                          <a:spcPts val="0"/>
                        </a:spcAft>
                        <a:buNone/>
                      </a:pPr>
                      <a:r>
                        <a:t/>
                      </a:r>
                      <a:endParaRPr>
                        <a:latin typeface="Times New Roman"/>
                        <a:ea typeface="Times New Roman"/>
                        <a:cs typeface="Times New Roman"/>
                        <a:sym typeface="Times New Roman"/>
                      </a:endParaRPr>
                    </a:p>
                    <a:p>
                      <a:pPr indent="0" lvl="0" marL="0" rtl="0" algn="just">
                        <a:lnSpc>
                          <a:spcPct val="100000"/>
                        </a:lnSpc>
                        <a:spcBef>
                          <a:spcPts val="0"/>
                        </a:spcBef>
                        <a:spcAft>
                          <a:spcPts val="0"/>
                        </a:spcAft>
                        <a:buNone/>
                      </a:pPr>
                      <a:r>
                        <a:rPr lang="en">
                          <a:latin typeface="Times New Roman"/>
                          <a:ea typeface="Times New Roman"/>
                          <a:cs typeface="Times New Roman"/>
                          <a:sym typeface="Times New Roman"/>
                        </a:rPr>
                        <a:t>Mathematical Problems in Engineering</a:t>
                      </a:r>
                      <a:endParaRPr>
                        <a:latin typeface="Times New Roman"/>
                        <a:ea typeface="Times New Roman"/>
                        <a:cs typeface="Times New Roman"/>
                        <a:sym typeface="Times New Roman"/>
                      </a:endParaRPr>
                    </a:p>
                    <a:p>
                      <a:pPr indent="0" lvl="0" marL="0" rtl="0" algn="just">
                        <a:lnSpc>
                          <a:spcPct val="100000"/>
                        </a:lnSpc>
                        <a:spcBef>
                          <a:spcPts val="0"/>
                        </a:spcBef>
                        <a:spcAft>
                          <a:spcPts val="0"/>
                        </a:spcAft>
                        <a:buNone/>
                      </a:pPr>
                      <a:r>
                        <a:rPr lang="en">
                          <a:latin typeface="Times New Roman"/>
                          <a:ea typeface="Times New Roman"/>
                          <a:cs typeface="Times New Roman"/>
                          <a:sym typeface="Times New Roman"/>
                        </a:rPr>
                        <a:t> 2015</a:t>
                      </a:r>
                      <a:endParaRPr>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317500" lvl="0" marL="457200" rtl="0" algn="just">
                        <a:lnSpc>
                          <a:spcPct val="100000"/>
                        </a:lnSpc>
                        <a:spcBef>
                          <a:spcPts val="0"/>
                        </a:spcBef>
                        <a:spcAft>
                          <a:spcPts val="0"/>
                        </a:spcAft>
                        <a:buSzPts val="1400"/>
                        <a:buFont typeface="Times New Roman"/>
                        <a:buChar char="●"/>
                      </a:pPr>
                      <a:r>
                        <a:rPr lang="en">
                          <a:latin typeface="Times New Roman"/>
                          <a:ea typeface="Times New Roman"/>
                          <a:cs typeface="Times New Roman"/>
                          <a:sym typeface="Times New Roman"/>
                        </a:rPr>
                        <a:t>[12] proposes an image encryption technique based on DNA encoding and spatiotemporal chaos. Three steps make up the algorithm: turning the image into a DNA sequence, submitting it to spatiotemporal chaos, and creating an encrypted image. </a:t>
                      </a:r>
                      <a:endParaRPr>
                        <a:latin typeface="Times New Roman"/>
                        <a:ea typeface="Times New Roman"/>
                        <a:cs typeface="Times New Roman"/>
                        <a:sym typeface="Times New Roman"/>
                      </a:endParaRPr>
                    </a:p>
                    <a:p>
                      <a:pPr indent="-317500" lvl="0" marL="457200" rtl="0" algn="just">
                        <a:lnSpc>
                          <a:spcPct val="100000"/>
                        </a:lnSpc>
                        <a:spcBef>
                          <a:spcPts val="0"/>
                        </a:spcBef>
                        <a:spcAft>
                          <a:spcPts val="0"/>
                        </a:spcAft>
                        <a:buSzPts val="1400"/>
                        <a:buFont typeface="Times New Roman"/>
                        <a:buChar char="●"/>
                      </a:pPr>
                      <a:r>
                        <a:rPr lang="en">
                          <a:latin typeface="Times New Roman"/>
                          <a:ea typeface="Times New Roman"/>
                          <a:cs typeface="Times New Roman"/>
                          <a:sym typeface="Times New Roman"/>
                        </a:rPr>
                        <a:t>To solve the problem of image encryption, the method offers a novel mix of DNA encoding and spatiotemporal chaos. </a:t>
                      </a:r>
                      <a:endParaRPr>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317500" lvl="0" marL="457200" rtl="0" algn="just">
                        <a:lnSpc>
                          <a:spcPct val="100000"/>
                        </a:lnSpc>
                        <a:spcBef>
                          <a:spcPts val="0"/>
                        </a:spcBef>
                        <a:spcAft>
                          <a:spcPts val="0"/>
                        </a:spcAft>
                        <a:buSzPts val="1400"/>
                        <a:buFont typeface="Times New Roman"/>
                        <a:buChar char="●"/>
                      </a:pPr>
                      <a:r>
                        <a:rPr lang="en">
                          <a:latin typeface="Times New Roman"/>
                          <a:ea typeface="Times New Roman"/>
                          <a:cs typeface="Times New Roman"/>
                          <a:sym typeface="Times New Roman"/>
                        </a:rPr>
                        <a:t>The algorithm's potential sensitivity to noise is one of its limitations. Because the technique depends on spatiotemporal chaos to jumble the DNA sequence, even minor system perturbations could have a big impact on the outcome.</a:t>
                      </a:r>
                      <a:endParaRPr>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bl>
          </a:graphicData>
        </a:graphic>
      </p:graphicFrame>
      <p:sp>
        <p:nvSpPr>
          <p:cNvPr id="151" name="Google Shape;151;p2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graphicFrame>
        <p:nvGraphicFramePr>
          <p:cNvPr id="156" name="Google Shape;156;p24"/>
          <p:cNvGraphicFramePr/>
          <p:nvPr/>
        </p:nvGraphicFramePr>
        <p:xfrm>
          <a:off x="103900" y="92788"/>
          <a:ext cx="3000000" cy="3000000"/>
        </p:xfrm>
        <a:graphic>
          <a:graphicData uri="http://schemas.openxmlformats.org/drawingml/2006/table">
            <a:tbl>
              <a:tblPr>
                <a:noFill/>
                <a:tableStyleId>{106E69EE-8547-4BB2-AEF6-EA15784F82B4}</a:tableStyleId>
              </a:tblPr>
              <a:tblGrid>
                <a:gridCol w="611475"/>
                <a:gridCol w="2151475"/>
                <a:gridCol w="3200475"/>
                <a:gridCol w="2972750"/>
              </a:tblGrid>
              <a:tr h="422975">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S.No.</a:t>
                      </a:r>
                      <a:endParaRPr b="1">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Name </a:t>
                      </a:r>
                      <a:endParaRPr b="1">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Description</a:t>
                      </a:r>
                      <a:endParaRPr b="1">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Limitations</a:t>
                      </a:r>
                      <a:endParaRPr b="1">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906575">
                <a:tc>
                  <a:txBody>
                    <a:bodyPr/>
                    <a:lstStyle/>
                    <a:p>
                      <a:pPr indent="0" lvl="0" marL="0" rtl="0" algn="just">
                        <a:lnSpc>
                          <a:spcPct val="115000"/>
                        </a:lnSpc>
                        <a:spcBef>
                          <a:spcPts val="1200"/>
                        </a:spcBef>
                        <a:spcAft>
                          <a:spcPts val="1200"/>
                        </a:spcAft>
                        <a:buNone/>
                      </a:pPr>
                      <a:r>
                        <a:rPr lang="en">
                          <a:latin typeface="Times New Roman"/>
                          <a:ea typeface="Times New Roman"/>
                          <a:cs typeface="Times New Roman"/>
                          <a:sym typeface="Times New Roman"/>
                        </a:rPr>
                        <a:t>[13]</a:t>
                      </a:r>
                      <a:endParaRPr>
                        <a:latin typeface="Times New Roman"/>
                        <a:ea typeface="Times New Roman"/>
                        <a:cs typeface="Times New Roman"/>
                        <a:sym typeface="Times New Roman"/>
                      </a:endParaRPr>
                    </a:p>
                  </a:txBody>
                  <a:tcPr marT="63500" marB="63500" marR="63500" marL="63500">
                    <a:lnL cap="flat" cmpd="sng" w="9525">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just">
                        <a:spcBef>
                          <a:spcPts val="0"/>
                        </a:spcBef>
                        <a:spcAft>
                          <a:spcPts val="0"/>
                        </a:spcAft>
                        <a:buNone/>
                      </a:pPr>
                      <a:r>
                        <a:rPr lang="en">
                          <a:latin typeface="Times New Roman"/>
                          <a:ea typeface="Times New Roman"/>
                          <a:cs typeface="Times New Roman"/>
                          <a:sym typeface="Times New Roman"/>
                        </a:rPr>
                        <a:t>"A novel image encryption algorithm based on hyper-chaotic system,"</a:t>
                      </a:r>
                      <a:endParaRPr>
                        <a:latin typeface="Times New Roman"/>
                        <a:ea typeface="Times New Roman"/>
                        <a:cs typeface="Times New Roman"/>
                        <a:sym typeface="Times New Roman"/>
                      </a:endParaRPr>
                    </a:p>
                    <a:p>
                      <a:pPr indent="0" lvl="0" marL="0" rtl="0" algn="just">
                        <a:spcBef>
                          <a:spcPts val="0"/>
                        </a:spcBef>
                        <a:spcAft>
                          <a:spcPts val="0"/>
                        </a:spcAft>
                        <a:buNone/>
                      </a:pPr>
                      <a:r>
                        <a:t/>
                      </a:r>
                      <a:endParaRPr>
                        <a:latin typeface="Times New Roman"/>
                        <a:ea typeface="Times New Roman"/>
                        <a:cs typeface="Times New Roman"/>
                        <a:sym typeface="Times New Roman"/>
                      </a:endParaRPr>
                    </a:p>
                    <a:p>
                      <a:pPr indent="0" lvl="0" marL="0" rtl="0" algn="just">
                        <a:spcBef>
                          <a:spcPts val="0"/>
                        </a:spcBef>
                        <a:spcAft>
                          <a:spcPts val="0"/>
                        </a:spcAft>
                        <a:buNone/>
                      </a:pPr>
                      <a:r>
                        <a:rPr lang="en">
                          <a:latin typeface="Times New Roman"/>
                          <a:ea typeface="Times New Roman"/>
                          <a:cs typeface="Times New Roman"/>
                          <a:sym typeface="Times New Roman"/>
                        </a:rPr>
                        <a:t>Journal Optics Communications, Volume 291, pages 242-247, 2013</a:t>
                      </a:r>
                      <a:endParaRPr>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317500" lvl="0" marL="457200" rtl="0" algn="just">
                        <a:spcBef>
                          <a:spcPts val="0"/>
                        </a:spcBef>
                        <a:spcAft>
                          <a:spcPts val="0"/>
                        </a:spcAft>
                        <a:buSzPts val="1400"/>
                        <a:buFont typeface="Times New Roman"/>
                        <a:buChar char="●"/>
                      </a:pPr>
                      <a:r>
                        <a:rPr lang="en">
                          <a:latin typeface="Times New Roman"/>
                          <a:ea typeface="Times New Roman"/>
                          <a:cs typeface="Times New Roman"/>
                          <a:sym typeface="Times New Roman"/>
                        </a:rPr>
                        <a:t>The paper presents a novel image encryption algorithm that utilizes a hyper-chaotic system. The proposed algorithm aims to improve the security of image encryption by incorporating chaotic dynamics and non-linear transformations into the encryption process.</a:t>
                      </a:r>
                      <a:endParaRPr>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317500" lvl="0" marL="457200" rtl="0" algn="just">
                        <a:spcBef>
                          <a:spcPts val="0"/>
                        </a:spcBef>
                        <a:spcAft>
                          <a:spcPts val="0"/>
                        </a:spcAft>
                        <a:buSzPts val="1400"/>
                        <a:buFont typeface="Times New Roman"/>
                        <a:buChar char="●"/>
                      </a:pPr>
                      <a:r>
                        <a:rPr lang="en">
                          <a:latin typeface="Times New Roman"/>
                          <a:ea typeface="Times New Roman"/>
                          <a:cs typeface="Times New Roman"/>
                          <a:sym typeface="Times New Roman"/>
                        </a:rPr>
                        <a:t>The  limitation of the proposed algorithm is the computational overhead associated with the generation and manipulation of hyper-chaotic sequences, which may affect the encryption and decryption speed for large images or real-time applications. </a:t>
                      </a:r>
                      <a:endParaRPr>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2514800">
                <a:tc>
                  <a:txBody>
                    <a:bodyPr/>
                    <a:lstStyle/>
                    <a:p>
                      <a:pPr indent="0" lvl="0" marL="0" rtl="0" algn="just">
                        <a:lnSpc>
                          <a:spcPct val="115000"/>
                        </a:lnSpc>
                        <a:spcBef>
                          <a:spcPts val="1200"/>
                        </a:spcBef>
                        <a:spcAft>
                          <a:spcPts val="1200"/>
                        </a:spcAft>
                        <a:buNone/>
                      </a:pPr>
                      <a:r>
                        <a:rPr lang="en">
                          <a:latin typeface="Times New Roman"/>
                          <a:ea typeface="Times New Roman"/>
                          <a:cs typeface="Times New Roman"/>
                          <a:sym typeface="Times New Roman"/>
                        </a:rPr>
                        <a:t>[14]</a:t>
                      </a:r>
                      <a:endParaRPr>
                        <a:latin typeface="Times New Roman"/>
                        <a:ea typeface="Times New Roman"/>
                        <a:cs typeface="Times New Roman"/>
                        <a:sym typeface="Times New Roman"/>
                      </a:endParaRPr>
                    </a:p>
                  </a:txBody>
                  <a:tcPr marT="63500" marB="63500" marR="63500" marL="63500">
                    <a:lnL cap="flat" cmpd="sng" w="9525">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just">
                        <a:spcBef>
                          <a:spcPts val="0"/>
                        </a:spcBef>
                        <a:spcAft>
                          <a:spcPts val="0"/>
                        </a:spcAft>
                        <a:buNone/>
                      </a:pPr>
                      <a:r>
                        <a:rPr lang="en">
                          <a:latin typeface="Times New Roman"/>
                          <a:ea typeface="Times New Roman"/>
                          <a:cs typeface="Times New Roman"/>
                          <a:sym typeface="Times New Roman"/>
                        </a:rPr>
                        <a:t>"</a:t>
                      </a:r>
                      <a:r>
                        <a:rPr lang="en">
                          <a:latin typeface="Times New Roman"/>
                          <a:ea typeface="Times New Roman"/>
                          <a:cs typeface="Times New Roman"/>
                          <a:sym typeface="Times New Roman"/>
                        </a:rPr>
                        <a:t>A secure and high-efficiency image encryption scheme based on 3D Henon map and discrete wavelet transform,"</a:t>
                      </a:r>
                      <a:endParaRPr>
                        <a:latin typeface="Times New Roman"/>
                        <a:ea typeface="Times New Roman"/>
                        <a:cs typeface="Times New Roman"/>
                        <a:sym typeface="Times New Roman"/>
                      </a:endParaRPr>
                    </a:p>
                    <a:p>
                      <a:pPr indent="0" lvl="0" marL="0" rtl="0" algn="just">
                        <a:spcBef>
                          <a:spcPts val="0"/>
                        </a:spcBef>
                        <a:spcAft>
                          <a:spcPts val="0"/>
                        </a:spcAft>
                        <a:buNone/>
                      </a:pPr>
                      <a:r>
                        <a:t/>
                      </a:r>
                      <a:endParaRPr>
                        <a:latin typeface="Times New Roman"/>
                        <a:ea typeface="Times New Roman"/>
                        <a:cs typeface="Times New Roman"/>
                        <a:sym typeface="Times New Roman"/>
                      </a:endParaRPr>
                    </a:p>
                    <a:p>
                      <a:pPr indent="0" lvl="0" marL="0" rtl="0" algn="just">
                        <a:spcBef>
                          <a:spcPts val="0"/>
                        </a:spcBef>
                        <a:spcAft>
                          <a:spcPts val="0"/>
                        </a:spcAft>
                        <a:buNone/>
                      </a:pPr>
                      <a:r>
                        <a:rPr lang="en">
                          <a:latin typeface="Times New Roman"/>
                          <a:ea typeface="Times New Roman"/>
                          <a:cs typeface="Times New Roman"/>
                          <a:sym typeface="Times New Roman"/>
                        </a:rPr>
                        <a:t>journal Signal Processing: Image Communication, Volume 97, pages 116225-116237, 2021</a:t>
                      </a:r>
                      <a:endParaRPr>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317500" lvl="0" marL="457200" rtl="0" algn="just">
                        <a:spcBef>
                          <a:spcPts val="0"/>
                        </a:spcBef>
                        <a:spcAft>
                          <a:spcPts val="0"/>
                        </a:spcAft>
                        <a:buSzPts val="1400"/>
                        <a:buFont typeface="Times New Roman"/>
                        <a:buChar char="●"/>
                      </a:pPr>
                      <a:r>
                        <a:rPr lang="en">
                          <a:latin typeface="Times New Roman"/>
                          <a:ea typeface="Times New Roman"/>
                          <a:cs typeface="Times New Roman"/>
                          <a:sym typeface="Times New Roman"/>
                        </a:rPr>
                        <a:t>The paper presents a novel image encryption scheme that combines the 3D Henon map and discrete wavelet transform and it aims to achieve both high security and high efficiency in image encryption. </a:t>
                      </a:r>
                      <a:endParaRPr>
                        <a:latin typeface="Times New Roman"/>
                        <a:ea typeface="Times New Roman"/>
                        <a:cs typeface="Times New Roman"/>
                        <a:sym typeface="Times New Roman"/>
                      </a:endParaRPr>
                    </a:p>
                    <a:p>
                      <a:pPr indent="-317500" lvl="0" marL="457200" rtl="0" algn="just">
                        <a:spcBef>
                          <a:spcPts val="0"/>
                        </a:spcBef>
                        <a:spcAft>
                          <a:spcPts val="0"/>
                        </a:spcAft>
                        <a:buSzPts val="1400"/>
                        <a:buFont typeface="Times New Roman"/>
                        <a:buChar char="●"/>
                      </a:pPr>
                      <a:r>
                        <a:rPr lang="en">
                          <a:latin typeface="Times New Roman"/>
                          <a:ea typeface="Times New Roman"/>
                          <a:cs typeface="Times New Roman"/>
                          <a:sym typeface="Times New Roman"/>
                        </a:rPr>
                        <a:t>The 3D Henon map is used to generate encryption keys, while the discrete wavelet transform is used for image scrambling and diffusion.</a:t>
                      </a:r>
                      <a:endParaRPr>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317500" lvl="0" marL="457200" rtl="0" algn="just">
                        <a:spcBef>
                          <a:spcPts val="0"/>
                        </a:spcBef>
                        <a:spcAft>
                          <a:spcPts val="0"/>
                        </a:spcAft>
                        <a:buSzPts val="1400"/>
                        <a:buFont typeface="Times New Roman"/>
                        <a:buChar char="●"/>
                      </a:pPr>
                      <a:r>
                        <a:rPr lang="en">
                          <a:latin typeface="Times New Roman"/>
                          <a:ea typeface="Times New Roman"/>
                          <a:cs typeface="Times New Roman"/>
                          <a:sym typeface="Times New Roman"/>
                        </a:rPr>
                        <a:t>The limitation of the proposed scheme is the vulnerability to chosen-plaintext attacks.</a:t>
                      </a:r>
                      <a:endParaRPr>
                        <a:latin typeface="Times New Roman"/>
                        <a:ea typeface="Times New Roman"/>
                        <a:cs typeface="Times New Roman"/>
                        <a:sym typeface="Times New Roman"/>
                      </a:endParaRPr>
                    </a:p>
                    <a:p>
                      <a:pPr indent="-317500" lvl="0" marL="457200" rtl="0" algn="just">
                        <a:spcBef>
                          <a:spcPts val="0"/>
                        </a:spcBef>
                        <a:spcAft>
                          <a:spcPts val="0"/>
                        </a:spcAft>
                        <a:buSzPts val="1400"/>
                        <a:buFont typeface="Times New Roman"/>
                        <a:buChar char="●"/>
                      </a:pPr>
                      <a:r>
                        <a:rPr lang="en">
                          <a:latin typeface="Times New Roman"/>
                          <a:ea typeface="Times New Roman"/>
                          <a:cs typeface="Times New Roman"/>
                          <a:sym typeface="Times New Roman"/>
                        </a:rPr>
                        <a:t>The robustness of the scheme against various cryptographic attacks and its performance in terms of encryption speed needs to be further evaluated with other encryption algorithms.</a:t>
                      </a:r>
                      <a:endParaRPr>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bl>
          </a:graphicData>
        </a:graphic>
      </p:graphicFrame>
      <p:sp>
        <p:nvSpPr>
          <p:cNvPr id="157" name="Google Shape;157;p2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graphicFrame>
        <p:nvGraphicFramePr>
          <p:cNvPr id="162" name="Google Shape;162;p25"/>
          <p:cNvGraphicFramePr/>
          <p:nvPr/>
        </p:nvGraphicFramePr>
        <p:xfrm>
          <a:off x="103900" y="193438"/>
          <a:ext cx="3000000" cy="3000000"/>
        </p:xfrm>
        <a:graphic>
          <a:graphicData uri="http://schemas.openxmlformats.org/drawingml/2006/table">
            <a:tbl>
              <a:tblPr>
                <a:noFill/>
                <a:tableStyleId>{106E69EE-8547-4BB2-AEF6-EA15784F82B4}</a:tableStyleId>
              </a:tblPr>
              <a:tblGrid>
                <a:gridCol w="611475"/>
                <a:gridCol w="2288050"/>
                <a:gridCol w="3496325"/>
                <a:gridCol w="2540325"/>
              </a:tblGrid>
              <a:tr h="149875">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S.No.</a:t>
                      </a:r>
                      <a:endParaRPr b="1">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Name </a:t>
                      </a:r>
                      <a:endParaRPr b="1">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Description</a:t>
                      </a:r>
                      <a:endParaRPr b="1">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Limitations</a:t>
                      </a:r>
                      <a:endParaRPr b="1">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2289750">
                <a:tc>
                  <a:txBody>
                    <a:bodyPr/>
                    <a:lstStyle/>
                    <a:p>
                      <a:pPr indent="0" lvl="0" marL="0" rtl="0" algn="just">
                        <a:lnSpc>
                          <a:spcPct val="115000"/>
                        </a:lnSpc>
                        <a:spcBef>
                          <a:spcPts val="1200"/>
                        </a:spcBef>
                        <a:spcAft>
                          <a:spcPts val="1200"/>
                        </a:spcAft>
                        <a:buNone/>
                      </a:pPr>
                      <a:r>
                        <a:rPr lang="en">
                          <a:latin typeface="Times New Roman"/>
                          <a:ea typeface="Times New Roman"/>
                          <a:cs typeface="Times New Roman"/>
                          <a:sym typeface="Times New Roman"/>
                        </a:rPr>
                        <a:t>[15]</a:t>
                      </a:r>
                      <a:endParaRPr>
                        <a:latin typeface="Times New Roman"/>
                        <a:ea typeface="Times New Roman"/>
                        <a:cs typeface="Times New Roman"/>
                        <a:sym typeface="Times New Roman"/>
                      </a:endParaRPr>
                    </a:p>
                  </a:txBody>
                  <a:tcPr marT="63500" marB="63500" marR="63500" marL="63500">
                    <a:lnL cap="flat" cmpd="sng" w="9525">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just">
                        <a:spcBef>
                          <a:spcPts val="0"/>
                        </a:spcBef>
                        <a:spcAft>
                          <a:spcPts val="0"/>
                        </a:spcAft>
                        <a:buNone/>
                      </a:pPr>
                      <a:r>
                        <a:rPr lang="en">
                          <a:latin typeface="Times New Roman"/>
                          <a:ea typeface="Times New Roman"/>
                          <a:cs typeface="Times New Roman"/>
                          <a:sym typeface="Times New Roman"/>
                        </a:rPr>
                        <a:t>"  A Novel Signature and Authentication Cryptosystem for Hyperspectral Image by Using Triangular Association Encryption Algorithm in Gyrator Domains" </a:t>
                      </a:r>
                      <a:endParaRPr>
                        <a:latin typeface="Times New Roman"/>
                        <a:ea typeface="Times New Roman"/>
                        <a:cs typeface="Times New Roman"/>
                        <a:sym typeface="Times New Roman"/>
                      </a:endParaRPr>
                    </a:p>
                    <a:p>
                      <a:pPr indent="0" lvl="0" marL="0" rtl="0" algn="just">
                        <a:spcBef>
                          <a:spcPts val="0"/>
                        </a:spcBef>
                        <a:spcAft>
                          <a:spcPts val="0"/>
                        </a:spcAft>
                        <a:buNone/>
                      </a:pPr>
                      <a:r>
                        <a:t/>
                      </a:r>
                      <a:endParaRPr>
                        <a:latin typeface="Times New Roman"/>
                        <a:ea typeface="Times New Roman"/>
                        <a:cs typeface="Times New Roman"/>
                        <a:sym typeface="Times New Roman"/>
                      </a:endParaRPr>
                    </a:p>
                    <a:p>
                      <a:pPr indent="0" lvl="0" marL="0" rtl="0" algn="just">
                        <a:spcBef>
                          <a:spcPts val="0"/>
                        </a:spcBef>
                        <a:spcAft>
                          <a:spcPts val="0"/>
                        </a:spcAft>
                        <a:buNone/>
                      </a:pPr>
                      <a:r>
                        <a:rPr lang="en">
                          <a:latin typeface="Times New Roman"/>
                          <a:ea typeface="Times New Roman"/>
                          <a:cs typeface="Times New Roman"/>
                          <a:sym typeface="Times New Roman"/>
                        </a:rPr>
                        <a:t>Journal Applied Sciences 2022. </a:t>
                      </a:r>
                      <a:endParaRPr>
                        <a:latin typeface="Times New Roman"/>
                        <a:ea typeface="Times New Roman"/>
                        <a:cs typeface="Times New Roman"/>
                        <a:sym typeface="Times New Roman"/>
                      </a:endParaRPr>
                    </a:p>
                    <a:p>
                      <a:pPr indent="0" lvl="0" marL="0" rtl="0" algn="just">
                        <a:spcBef>
                          <a:spcPts val="0"/>
                        </a:spcBef>
                        <a:spcAft>
                          <a:spcPts val="0"/>
                        </a:spcAft>
                        <a:buNone/>
                      </a:pPr>
                      <a:r>
                        <a:t/>
                      </a:r>
                      <a:endParaRPr>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317500" lvl="0" marL="457200" rtl="0" algn="just">
                        <a:spcBef>
                          <a:spcPts val="0"/>
                        </a:spcBef>
                        <a:spcAft>
                          <a:spcPts val="0"/>
                        </a:spcAft>
                        <a:buSzPts val="1400"/>
                        <a:buFont typeface="Times New Roman"/>
                        <a:buChar char="●"/>
                      </a:pPr>
                      <a:r>
                        <a:rPr lang="en">
                          <a:latin typeface="Times New Roman"/>
                          <a:ea typeface="Times New Roman"/>
                          <a:cs typeface="Times New Roman"/>
                          <a:sym typeface="Times New Roman"/>
                        </a:rPr>
                        <a:t>[15] proposes a system which first performs a gyrator transformation on the hyperspectral image to transform it into frequency domain. This is then encrypted using triangular association encryption algorithm. </a:t>
                      </a:r>
                      <a:endParaRPr>
                        <a:latin typeface="Times New Roman"/>
                        <a:ea typeface="Times New Roman"/>
                        <a:cs typeface="Times New Roman"/>
                        <a:sym typeface="Times New Roman"/>
                      </a:endParaRPr>
                    </a:p>
                    <a:p>
                      <a:pPr indent="-317500" lvl="0" marL="457200" rtl="0" algn="just">
                        <a:spcBef>
                          <a:spcPts val="0"/>
                        </a:spcBef>
                        <a:spcAft>
                          <a:spcPts val="0"/>
                        </a:spcAft>
                        <a:buSzPts val="1400"/>
                        <a:buFont typeface="Times New Roman"/>
                        <a:buChar char="●"/>
                      </a:pPr>
                      <a:r>
                        <a:rPr lang="en">
                          <a:latin typeface="Times New Roman"/>
                          <a:ea typeface="Times New Roman"/>
                          <a:cs typeface="Times New Roman"/>
                          <a:sym typeface="Times New Roman"/>
                        </a:rPr>
                        <a:t>The encrypted image is then signed using a digital signature algorithm to ensure the authenticity and integrity of the image.</a:t>
                      </a:r>
                      <a:endParaRPr>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317500" lvl="0" marL="457200" rtl="0" algn="just">
                        <a:spcBef>
                          <a:spcPts val="0"/>
                        </a:spcBef>
                        <a:spcAft>
                          <a:spcPts val="0"/>
                        </a:spcAft>
                        <a:buSzPts val="1400"/>
                        <a:buFont typeface="Times New Roman"/>
                        <a:buChar char="●"/>
                      </a:pPr>
                      <a:r>
                        <a:rPr lang="en">
                          <a:latin typeface="Times New Roman"/>
                          <a:ea typeface="Times New Roman"/>
                          <a:cs typeface="Times New Roman"/>
                          <a:sym typeface="Times New Roman"/>
                        </a:rPr>
                        <a:t>Some limitations of the proposed system in [15] can be the requirement of significant computational resources depending on the size and complexity of the hyperspectral image being encrypted.</a:t>
                      </a:r>
                      <a:endParaRPr>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1951600">
                <a:tc>
                  <a:txBody>
                    <a:bodyPr/>
                    <a:lstStyle/>
                    <a:p>
                      <a:pPr indent="0" lvl="0" marL="0" rtl="0" algn="just">
                        <a:lnSpc>
                          <a:spcPct val="115000"/>
                        </a:lnSpc>
                        <a:spcBef>
                          <a:spcPts val="1200"/>
                        </a:spcBef>
                        <a:spcAft>
                          <a:spcPts val="1200"/>
                        </a:spcAft>
                        <a:buNone/>
                      </a:pPr>
                      <a:r>
                        <a:rPr lang="en">
                          <a:latin typeface="Times New Roman"/>
                          <a:ea typeface="Times New Roman"/>
                          <a:cs typeface="Times New Roman"/>
                          <a:sym typeface="Times New Roman"/>
                        </a:rPr>
                        <a:t>[16]</a:t>
                      </a:r>
                      <a:endParaRPr>
                        <a:latin typeface="Times New Roman"/>
                        <a:ea typeface="Times New Roman"/>
                        <a:cs typeface="Times New Roman"/>
                        <a:sym typeface="Times New Roman"/>
                      </a:endParaRPr>
                    </a:p>
                  </a:txBody>
                  <a:tcPr marT="63500" marB="63500" marR="63500" marL="63500">
                    <a:lnL cap="flat" cmpd="sng" w="9525">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just">
                        <a:spcBef>
                          <a:spcPts val="0"/>
                        </a:spcBef>
                        <a:spcAft>
                          <a:spcPts val="0"/>
                        </a:spcAft>
                        <a:buNone/>
                      </a:pPr>
                      <a:r>
                        <a:rPr lang="en">
                          <a:latin typeface="Times New Roman"/>
                          <a:ea typeface="Times New Roman"/>
                          <a:cs typeface="Times New Roman"/>
                          <a:sym typeface="Times New Roman"/>
                        </a:rPr>
                        <a:t>" A novel chaotic image encryption algorithm based on content-sensitive dynamic function switching scheme" </a:t>
                      </a:r>
                      <a:endParaRPr>
                        <a:latin typeface="Times New Roman"/>
                        <a:ea typeface="Times New Roman"/>
                        <a:cs typeface="Times New Roman"/>
                        <a:sym typeface="Times New Roman"/>
                      </a:endParaRPr>
                    </a:p>
                    <a:p>
                      <a:pPr indent="0" lvl="0" marL="0" rtl="0" algn="just">
                        <a:spcBef>
                          <a:spcPts val="0"/>
                        </a:spcBef>
                        <a:spcAft>
                          <a:spcPts val="0"/>
                        </a:spcAft>
                        <a:buNone/>
                      </a:pPr>
                      <a:r>
                        <a:t/>
                      </a:r>
                      <a:endParaRPr>
                        <a:latin typeface="Times New Roman"/>
                        <a:ea typeface="Times New Roman"/>
                        <a:cs typeface="Times New Roman"/>
                        <a:sym typeface="Times New Roman"/>
                      </a:endParaRPr>
                    </a:p>
                    <a:p>
                      <a:pPr indent="0" lvl="0" marL="0" rtl="0" algn="just">
                        <a:spcBef>
                          <a:spcPts val="0"/>
                        </a:spcBef>
                        <a:spcAft>
                          <a:spcPts val="0"/>
                        </a:spcAft>
                        <a:buNone/>
                      </a:pPr>
                      <a:r>
                        <a:rPr lang="en">
                          <a:latin typeface="Times New Roman"/>
                          <a:ea typeface="Times New Roman"/>
                          <a:cs typeface="Times New Roman"/>
                          <a:sym typeface="Times New Roman"/>
                        </a:rPr>
                        <a:t>Optics &amp; Laser Technology, 2019</a:t>
                      </a:r>
                      <a:endParaRPr>
                        <a:latin typeface="Times New Roman"/>
                        <a:ea typeface="Times New Roman"/>
                        <a:cs typeface="Times New Roman"/>
                        <a:sym typeface="Times New Roman"/>
                      </a:endParaRPr>
                    </a:p>
                    <a:p>
                      <a:pPr indent="0" lvl="0" marL="0" rtl="0" algn="just">
                        <a:spcBef>
                          <a:spcPts val="0"/>
                        </a:spcBef>
                        <a:spcAft>
                          <a:spcPts val="0"/>
                        </a:spcAft>
                        <a:buNone/>
                      </a:pPr>
                      <a:r>
                        <a:t/>
                      </a:r>
                      <a:endParaRPr>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317500" lvl="0" marL="457200" rtl="0" algn="just">
                        <a:lnSpc>
                          <a:spcPct val="100000"/>
                        </a:lnSpc>
                        <a:spcBef>
                          <a:spcPts val="0"/>
                        </a:spcBef>
                        <a:spcAft>
                          <a:spcPts val="0"/>
                        </a:spcAft>
                        <a:buSzPts val="1400"/>
                        <a:buFont typeface="Times New Roman"/>
                        <a:buChar char="●"/>
                      </a:pPr>
                      <a:r>
                        <a:rPr lang="en">
                          <a:latin typeface="Times New Roman"/>
                          <a:ea typeface="Times New Roman"/>
                          <a:cs typeface="Times New Roman"/>
                          <a:sym typeface="Times New Roman"/>
                        </a:rPr>
                        <a:t>The suggested encryption algorithm uses a 1D byte sequence and is a symmetric cypher. To achieve confusion and diffusion qualities, simple image bytes are scrambled using three separate chaotic maps and sorted. </a:t>
                      </a:r>
                      <a:endParaRPr>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317500" lvl="0" marL="457200" rtl="0" algn="just">
                        <a:lnSpc>
                          <a:spcPct val="100000"/>
                        </a:lnSpc>
                        <a:spcBef>
                          <a:spcPts val="0"/>
                        </a:spcBef>
                        <a:spcAft>
                          <a:spcPts val="0"/>
                        </a:spcAft>
                        <a:buSzPts val="1400"/>
                        <a:buFont typeface="Times New Roman"/>
                        <a:buChar char="●"/>
                      </a:pPr>
                      <a:r>
                        <a:rPr lang="en">
                          <a:latin typeface="Times New Roman"/>
                          <a:ea typeface="Times New Roman"/>
                          <a:cs typeface="Times New Roman"/>
                          <a:sym typeface="Times New Roman"/>
                        </a:rPr>
                        <a:t>It involves challenging mathematical processes and could call for significant processing resources, which might make it impractical to utilise in circumstances with limited resources.</a:t>
                      </a:r>
                      <a:endParaRPr>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bl>
          </a:graphicData>
        </a:graphic>
      </p:graphicFrame>
      <p:sp>
        <p:nvSpPr>
          <p:cNvPr id="163" name="Google Shape;163;p2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graphicFrame>
        <p:nvGraphicFramePr>
          <p:cNvPr id="168" name="Google Shape;168;p26"/>
          <p:cNvGraphicFramePr/>
          <p:nvPr/>
        </p:nvGraphicFramePr>
        <p:xfrm>
          <a:off x="103900" y="193438"/>
          <a:ext cx="3000000" cy="3000000"/>
        </p:xfrm>
        <a:graphic>
          <a:graphicData uri="http://schemas.openxmlformats.org/drawingml/2006/table">
            <a:tbl>
              <a:tblPr>
                <a:noFill/>
                <a:tableStyleId>{106E69EE-8547-4BB2-AEF6-EA15784F82B4}</a:tableStyleId>
              </a:tblPr>
              <a:tblGrid>
                <a:gridCol w="611475"/>
                <a:gridCol w="2094600"/>
                <a:gridCol w="3564600"/>
                <a:gridCol w="2665500"/>
              </a:tblGrid>
              <a:tr h="149875">
                <a:tc>
                  <a:txBody>
                    <a:bodyPr/>
                    <a:lstStyle/>
                    <a:p>
                      <a:pPr indent="0" lvl="0" marL="0" rtl="0" algn="ctr">
                        <a:lnSpc>
                          <a:spcPct val="100000"/>
                        </a:lnSpc>
                        <a:spcBef>
                          <a:spcPts val="0"/>
                        </a:spcBef>
                        <a:spcAft>
                          <a:spcPts val="0"/>
                        </a:spcAft>
                        <a:buNone/>
                      </a:pPr>
                      <a:r>
                        <a:rPr b="1" lang="en">
                          <a:latin typeface="Times New Roman"/>
                          <a:ea typeface="Times New Roman"/>
                          <a:cs typeface="Times New Roman"/>
                          <a:sym typeface="Times New Roman"/>
                        </a:rPr>
                        <a:t>S.No.</a:t>
                      </a:r>
                      <a:endParaRPr b="1">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b="1" lang="en">
                          <a:latin typeface="Times New Roman"/>
                          <a:ea typeface="Times New Roman"/>
                          <a:cs typeface="Times New Roman"/>
                          <a:sym typeface="Times New Roman"/>
                        </a:rPr>
                        <a:t>Name </a:t>
                      </a:r>
                      <a:endParaRPr b="1">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b="1" lang="en">
                          <a:latin typeface="Times New Roman"/>
                          <a:ea typeface="Times New Roman"/>
                          <a:cs typeface="Times New Roman"/>
                          <a:sym typeface="Times New Roman"/>
                        </a:rPr>
                        <a:t>Description</a:t>
                      </a:r>
                      <a:endParaRPr b="1">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b="1" lang="en">
                          <a:latin typeface="Times New Roman"/>
                          <a:ea typeface="Times New Roman"/>
                          <a:cs typeface="Times New Roman"/>
                          <a:sym typeface="Times New Roman"/>
                        </a:rPr>
                        <a:t>Limitations</a:t>
                      </a:r>
                      <a:endParaRPr b="1">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2037950">
                <a:tc>
                  <a:txBody>
                    <a:bodyPr/>
                    <a:lstStyle/>
                    <a:p>
                      <a:pPr indent="0" lvl="0" marL="0" rtl="0" algn="just">
                        <a:lnSpc>
                          <a:spcPct val="100000"/>
                        </a:lnSpc>
                        <a:spcBef>
                          <a:spcPts val="1200"/>
                        </a:spcBef>
                        <a:spcAft>
                          <a:spcPts val="1200"/>
                        </a:spcAft>
                        <a:buNone/>
                      </a:pPr>
                      <a:r>
                        <a:rPr lang="en">
                          <a:latin typeface="Times New Roman"/>
                          <a:ea typeface="Times New Roman"/>
                          <a:cs typeface="Times New Roman"/>
                          <a:sym typeface="Times New Roman"/>
                        </a:rPr>
                        <a:t>[17]</a:t>
                      </a:r>
                      <a:endParaRPr>
                        <a:latin typeface="Times New Roman"/>
                        <a:ea typeface="Times New Roman"/>
                        <a:cs typeface="Times New Roman"/>
                        <a:sym typeface="Times New Roman"/>
                      </a:endParaRPr>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just">
                        <a:lnSpc>
                          <a:spcPct val="100000"/>
                        </a:lnSpc>
                        <a:spcBef>
                          <a:spcPts val="1200"/>
                        </a:spcBef>
                        <a:spcAft>
                          <a:spcPts val="0"/>
                        </a:spcAft>
                        <a:buNone/>
                      </a:pPr>
                      <a:r>
                        <a:rPr lang="en">
                          <a:latin typeface="Times New Roman"/>
                          <a:ea typeface="Times New Roman"/>
                          <a:cs typeface="Times New Roman"/>
                          <a:sym typeface="Times New Roman"/>
                        </a:rPr>
                        <a:t>"Spiral-Transform-Based Fractal Sorting Matrix for Chaotic Image Encryption"</a:t>
                      </a:r>
                      <a:endParaRPr>
                        <a:latin typeface="Times New Roman"/>
                        <a:ea typeface="Times New Roman"/>
                        <a:cs typeface="Times New Roman"/>
                        <a:sym typeface="Times New Roman"/>
                      </a:endParaRPr>
                    </a:p>
                    <a:p>
                      <a:pPr indent="0" lvl="0" marL="0" rtl="0" algn="just">
                        <a:lnSpc>
                          <a:spcPct val="100000"/>
                        </a:lnSpc>
                        <a:spcBef>
                          <a:spcPts val="1200"/>
                        </a:spcBef>
                        <a:spcAft>
                          <a:spcPts val="0"/>
                        </a:spcAft>
                        <a:buClr>
                          <a:srgbClr val="000000"/>
                        </a:buClr>
                        <a:buSzPts val="852"/>
                        <a:buFont typeface="Arial"/>
                        <a:buNone/>
                      </a:pPr>
                      <a:r>
                        <a:rPr lang="en">
                          <a:latin typeface="Times New Roman"/>
                          <a:ea typeface="Times New Roman"/>
                          <a:cs typeface="Times New Roman"/>
                          <a:sym typeface="Times New Roman"/>
                        </a:rPr>
                        <a:t>IEEE Transactions on Circuits and Systems </a:t>
                      </a:r>
                      <a:endParaRPr>
                        <a:latin typeface="Times New Roman"/>
                        <a:ea typeface="Times New Roman"/>
                        <a:cs typeface="Times New Roman"/>
                        <a:sym typeface="Times New Roman"/>
                      </a:endParaRPr>
                    </a:p>
                    <a:p>
                      <a:pPr indent="0" lvl="0" marL="0" rtl="0" algn="just">
                        <a:lnSpc>
                          <a:spcPct val="100000"/>
                        </a:lnSpc>
                        <a:spcBef>
                          <a:spcPts val="0"/>
                        </a:spcBef>
                        <a:spcAft>
                          <a:spcPts val="0"/>
                        </a:spcAft>
                        <a:buClr>
                          <a:srgbClr val="000000"/>
                        </a:buClr>
                        <a:buSzPts val="852"/>
                        <a:buFont typeface="Arial"/>
                        <a:buNone/>
                      </a:pPr>
                      <a:r>
                        <a:rPr lang="en">
                          <a:latin typeface="Times New Roman"/>
                          <a:ea typeface="Times New Roman"/>
                          <a:cs typeface="Times New Roman"/>
                          <a:sym typeface="Times New Roman"/>
                        </a:rPr>
                        <a:t>I: Regular Papers, 2022</a:t>
                      </a:r>
                      <a:endParaRPr>
                        <a:latin typeface="Times New Roman"/>
                        <a:ea typeface="Times New Roman"/>
                        <a:cs typeface="Times New Roman"/>
                        <a:sym typeface="Times New Roman"/>
                      </a:endParaRPr>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317500" lvl="0" marL="457200" rtl="0" algn="just">
                        <a:lnSpc>
                          <a:spcPct val="100000"/>
                        </a:lnSpc>
                        <a:spcBef>
                          <a:spcPts val="1200"/>
                        </a:spcBef>
                        <a:spcAft>
                          <a:spcPts val="0"/>
                        </a:spcAft>
                        <a:buSzPts val="1400"/>
                        <a:buFont typeface="Times New Roman"/>
                        <a:buChar char="●"/>
                      </a:pPr>
                      <a:r>
                        <a:rPr lang="en">
                          <a:latin typeface="Times New Roman"/>
                          <a:ea typeface="Times New Roman"/>
                          <a:cs typeface="Times New Roman"/>
                          <a:sym typeface="Times New Roman"/>
                        </a:rPr>
                        <a:t>In [17], a novel chaotic image encryption method based on the spiral-transform-based fractal sorting matrix. </a:t>
                      </a:r>
                      <a:endParaRPr>
                        <a:latin typeface="Times New Roman"/>
                        <a:ea typeface="Times New Roman"/>
                        <a:cs typeface="Times New Roman"/>
                        <a:sym typeface="Times New Roman"/>
                      </a:endParaRPr>
                    </a:p>
                    <a:p>
                      <a:pPr indent="-317500" lvl="0" marL="457200" rtl="0" algn="just">
                        <a:lnSpc>
                          <a:spcPct val="100000"/>
                        </a:lnSpc>
                        <a:spcBef>
                          <a:spcPts val="0"/>
                        </a:spcBef>
                        <a:spcAft>
                          <a:spcPts val="0"/>
                        </a:spcAft>
                        <a:buSzPts val="1400"/>
                        <a:buFont typeface="Times New Roman"/>
                        <a:buChar char="●"/>
                      </a:pPr>
                      <a:r>
                        <a:rPr lang="en">
                          <a:latin typeface="Times New Roman"/>
                          <a:ea typeface="Times New Roman"/>
                          <a:cs typeface="Times New Roman"/>
                          <a:sym typeface="Times New Roman"/>
                        </a:rPr>
                        <a:t>They develop a new chaotic picture encryption and decryption system employing STFSM as the algorithm's core. </a:t>
                      </a:r>
                      <a:endParaRPr>
                        <a:latin typeface="Times New Roman"/>
                        <a:ea typeface="Times New Roman"/>
                        <a:cs typeface="Times New Roman"/>
                        <a:sym typeface="Times New Roman"/>
                      </a:endParaRPr>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317500" lvl="0" marL="457200" rtl="0" algn="just">
                        <a:lnSpc>
                          <a:spcPct val="100000"/>
                        </a:lnSpc>
                        <a:spcBef>
                          <a:spcPts val="1200"/>
                        </a:spcBef>
                        <a:spcAft>
                          <a:spcPts val="0"/>
                        </a:spcAft>
                        <a:buSzPts val="1400"/>
                        <a:buFont typeface="Times New Roman"/>
                        <a:buChar char="●"/>
                      </a:pPr>
                      <a:r>
                        <a:rPr lang="en">
                          <a:latin typeface="Times New Roman"/>
                          <a:ea typeface="Times New Roman"/>
                          <a:cs typeface="Times New Roman"/>
                          <a:sym typeface="Times New Roman"/>
                        </a:rPr>
                        <a:t>The average value of the information entropy of the encrypted images obtained by the method proposed in [17] is not as closer to the theoretical value than others.</a:t>
                      </a:r>
                      <a:endParaRPr>
                        <a:latin typeface="Times New Roman"/>
                        <a:ea typeface="Times New Roman"/>
                        <a:cs typeface="Times New Roman"/>
                        <a:sym typeface="Times New Roman"/>
                      </a:endParaRPr>
                    </a:p>
                    <a:p>
                      <a:pPr indent="0" lvl="0" marL="0" rtl="0" algn="just">
                        <a:lnSpc>
                          <a:spcPct val="100000"/>
                        </a:lnSpc>
                        <a:spcBef>
                          <a:spcPts val="1200"/>
                        </a:spcBef>
                        <a:spcAft>
                          <a:spcPts val="1200"/>
                        </a:spcAft>
                        <a:buNone/>
                      </a:pPr>
                      <a:r>
                        <a:t/>
                      </a:r>
                      <a:endParaRPr>
                        <a:latin typeface="Times New Roman"/>
                        <a:ea typeface="Times New Roman"/>
                        <a:cs typeface="Times New Roman"/>
                        <a:sym typeface="Times New Roman"/>
                      </a:endParaRPr>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951600">
                <a:tc>
                  <a:txBody>
                    <a:bodyPr/>
                    <a:lstStyle/>
                    <a:p>
                      <a:pPr indent="0" lvl="0" marL="0" rtl="0" algn="just">
                        <a:lnSpc>
                          <a:spcPct val="100000"/>
                        </a:lnSpc>
                        <a:spcBef>
                          <a:spcPts val="1200"/>
                        </a:spcBef>
                        <a:spcAft>
                          <a:spcPts val="1200"/>
                        </a:spcAft>
                        <a:buNone/>
                      </a:pPr>
                      <a:r>
                        <a:rPr lang="en">
                          <a:latin typeface="Times New Roman"/>
                          <a:ea typeface="Times New Roman"/>
                          <a:cs typeface="Times New Roman"/>
                          <a:sym typeface="Times New Roman"/>
                        </a:rPr>
                        <a:t>[18]</a:t>
                      </a:r>
                      <a:endParaRPr>
                        <a:latin typeface="Times New Roman"/>
                        <a:ea typeface="Times New Roman"/>
                        <a:cs typeface="Times New Roman"/>
                        <a:sym typeface="Times New Roman"/>
                      </a:endParaRPr>
                    </a:p>
                  </a:txBody>
                  <a:tcPr marT="63500" marB="63500" marR="63500" marL="63500">
                    <a:lnL cap="flat" cmpd="sng" w="9525">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just">
                        <a:lnSpc>
                          <a:spcPct val="100000"/>
                        </a:lnSpc>
                        <a:spcBef>
                          <a:spcPts val="0"/>
                        </a:spcBef>
                        <a:spcAft>
                          <a:spcPts val="0"/>
                        </a:spcAft>
                        <a:buNone/>
                      </a:pPr>
                      <a:r>
                        <a:rPr lang="en">
                          <a:latin typeface="Times New Roman"/>
                          <a:ea typeface="Times New Roman"/>
                          <a:cs typeface="Times New Roman"/>
                          <a:sym typeface="Times New Roman"/>
                        </a:rPr>
                        <a:t>"A New Full Chaos Coupled Mapping Lattice and Its Application in Privacy Image Encryption,"</a:t>
                      </a:r>
                      <a:endParaRPr>
                        <a:latin typeface="Times New Roman"/>
                        <a:ea typeface="Times New Roman"/>
                        <a:cs typeface="Times New Roman"/>
                        <a:sym typeface="Times New Roman"/>
                      </a:endParaRPr>
                    </a:p>
                    <a:p>
                      <a:pPr indent="0" lvl="0" marL="0" rtl="0" algn="just">
                        <a:lnSpc>
                          <a:spcPct val="100000"/>
                        </a:lnSpc>
                        <a:spcBef>
                          <a:spcPts val="0"/>
                        </a:spcBef>
                        <a:spcAft>
                          <a:spcPts val="0"/>
                        </a:spcAft>
                        <a:buNone/>
                      </a:pPr>
                      <a:r>
                        <a:t/>
                      </a:r>
                      <a:endParaRPr>
                        <a:latin typeface="Times New Roman"/>
                        <a:ea typeface="Times New Roman"/>
                        <a:cs typeface="Times New Roman"/>
                        <a:sym typeface="Times New Roman"/>
                      </a:endParaRPr>
                    </a:p>
                    <a:p>
                      <a:pPr indent="0" lvl="0" marL="0" rtl="0" algn="just">
                        <a:lnSpc>
                          <a:spcPct val="100000"/>
                        </a:lnSpc>
                        <a:spcBef>
                          <a:spcPts val="0"/>
                        </a:spcBef>
                        <a:spcAft>
                          <a:spcPts val="0"/>
                        </a:spcAft>
                        <a:buNone/>
                      </a:pPr>
                      <a:r>
                        <a:rPr lang="en">
                          <a:latin typeface="Times New Roman"/>
                          <a:ea typeface="Times New Roman"/>
                          <a:cs typeface="Times New Roman"/>
                          <a:sym typeface="Times New Roman"/>
                        </a:rPr>
                        <a:t>IEEE Transactions on Circuits and Systems, 2022</a:t>
                      </a:r>
                      <a:endParaRPr>
                        <a:latin typeface="Times New Roman"/>
                        <a:ea typeface="Times New Roman"/>
                        <a:cs typeface="Times New Roman"/>
                        <a:sym typeface="Times New Roman"/>
                      </a:endParaRPr>
                    </a:p>
                    <a:p>
                      <a:pPr indent="0" lvl="0" marL="0" rtl="0" algn="just">
                        <a:lnSpc>
                          <a:spcPct val="100000"/>
                        </a:lnSpc>
                        <a:spcBef>
                          <a:spcPts val="0"/>
                        </a:spcBef>
                        <a:spcAft>
                          <a:spcPts val="0"/>
                        </a:spcAft>
                        <a:buNone/>
                      </a:pPr>
                      <a:r>
                        <a:t/>
                      </a:r>
                      <a:endParaRPr>
                        <a:latin typeface="Times New Roman"/>
                        <a:ea typeface="Times New Roman"/>
                        <a:cs typeface="Times New Roman"/>
                        <a:sym typeface="Times New Roman"/>
                      </a:endParaRPr>
                    </a:p>
                    <a:p>
                      <a:pPr indent="0" lvl="0" marL="0" rtl="0" algn="just">
                        <a:lnSpc>
                          <a:spcPct val="100000"/>
                        </a:lnSpc>
                        <a:spcBef>
                          <a:spcPts val="0"/>
                        </a:spcBef>
                        <a:spcAft>
                          <a:spcPts val="0"/>
                        </a:spcAft>
                        <a:buNone/>
                      </a:pPr>
                      <a:r>
                        <a:t/>
                      </a:r>
                      <a:endParaRPr>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317500" lvl="0" marL="457200" rtl="0" algn="just">
                        <a:lnSpc>
                          <a:spcPct val="100000"/>
                        </a:lnSpc>
                        <a:spcBef>
                          <a:spcPts val="0"/>
                        </a:spcBef>
                        <a:spcAft>
                          <a:spcPts val="0"/>
                        </a:spcAft>
                        <a:buSzPts val="1400"/>
                        <a:buFont typeface="Times New Roman"/>
                        <a:buChar char="●"/>
                      </a:pPr>
                      <a:r>
                        <a:rPr lang="en">
                          <a:latin typeface="Times New Roman"/>
                          <a:ea typeface="Times New Roman"/>
                          <a:cs typeface="Times New Roman"/>
                          <a:sym typeface="Times New Roman"/>
                        </a:rPr>
                        <a:t>Paper [18] presents a proof of resistance to dynamic degradation, and explains that the computer realises the chaotic encryption algorithm, but it will not lead to the problems of dynamic degradation of a chaotic system. </a:t>
                      </a:r>
                      <a:endParaRPr>
                        <a:latin typeface="Times New Roman"/>
                        <a:ea typeface="Times New Roman"/>
                        <a:cs typeface="Times New Roman"/>
                        <a:sym typeface="Times New Roman"/>
                      </a:endParaRPr>
                    </a:p>
                    <a:p>
                      <a:pPr indent="-317500" lvl="0" marL="457200" rtl="0" algn="just">
                        <a:lnSpc>
                          <a:spcPct val="100000"/>
                        </a:lnSpc>
                        <a:spcBef>
                          <a:spcPts val="0"/>
                        </a:spcBef>
                        <a:spcAft>
                          <a:spcPts val="0"/>
                        </a:spcAft>
                        <a:buSzPts val="1400"/>
                        <a:buFont typeface="Times New Roman"/>
                        <a:buChar char="●"/>
                      </a:pPr>
                      <a:r>
                        <a:rPr lang="en">
                          <a:latin typeface="Times New Roman"/>
                          <a:ea typeface="Times New Roman"/>
                          <a:cs typeface="Times New Roman"/>
                          <a:sym typeface="Times New Roman"/>
                        </a:rPr>
                        <a:t>The tests for bifurcation graphs, Lyapunov exponents, and Shannon entropy reveal that TWMCML exhibits more unpredictability and chaos. </a:t>
                      </a:r>
                      <a:endParaRPr>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317500" lvl="0" marL="457200" rtl="0" algn="just">
                        <a:lnSpc>
                          <a:spcPct val="100000"/>
                        </a:lnSpc>
                        <a:spcBef>
                          <a:spcPts val="0"/>
                        </a:spcBef>
                        <a:spcAft>
                          <a:spcPts val="0"/>
                        </a:spcAft>
                        <a:buSzPts val="1400"/>
                        <a:buFont typeface="Times New Roman"/>
                        <a:buChar char="●"/>
                      </a:pPr>
                      <a:r>
                        <a:rPr lang="en">
                          <a:latin typeface="Times New Roman"/>
                          <a:ea typeface="Times New Roman"/>
                          <a:cs typeface="Times New Roman"/>
                          <a:sym typeface="Times New Roman"/>
                        </a:rPr>
                        <a:t>Although the suggested technique performs well, it takes too long to iterate TWMCML, according to the encryption time study.</a:t>
                      </a:r>
                      <a:endParaRPr>
                        <a:latin typeface="Times New Roman"/>
                        <a:ea typeface="Times New Roman"/>
                        <a:cs typeface="Times New Roman"/>
                        <a:sym typeface="Times New Roman"/>
                      </a:endParaRPr>
                    </a:p>
                    <a:p>
                      <a:pPr indent="0" lvl="0" marL="0" rtl="0" algn="just">
                        <a:lnSpc>
                          <a:spcPct val="100000"/>
                        </a:lnSpc>
                        <a:spcBef>
                          <a:spcPts val="0"/>
                        </a:spcBef>
                        <a:spcAft>
                          <a:spcPts val="0"/>
                        </a:spcAft>
                        <a:buNone/>
                      </a:pPr>
                      <a:r>
                        <a:t/>
                      </a:r>
                      <a:endParaRPr>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bl>
          </a:graphicData>
        </a:graphic>
      </p:graphicFrame>
      <p:sp>
        <p:nvSpPr>
          <p:cNvPr id="169" name="Google Shape;169;p2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graphicFrame>
        <p:nvGraphicFramePr>
          <p:cNvPr id="174" name="Google Shape;174;p27"/>
          <p:cNvGraphicFramePr/>
          <p:nvPr/>
        </p:nvGraphicFramePr>
        <p:xfrm>
          <a:off x="103900" y="193438"/>
          <a:ext cx="3000000" cy="3000000"/>
        </p:xfrm>
        <a:graphic>
          <a:graphicData uri="http://schemas.openxmlformats.org/drawingml/2006/table">
            <a:tbl>
              <a:tblPr>
                <a:noFill/>
                <a:tableStyleId>{106E69EE-8547-4BB2-AEF6-EA15784F82B4}</a:tableStyleId>
              </a:tblPr>
              <a:tblGrid>
                <a:gridCol w="611475"/>
                <a:gridCol w="2174250"/>
                <a:gridCol w="3177700"/>
                <a:gridCol w="2972750"/>
              </a:tblGrid>
              <a:tr h="149875">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S.No.</a:t>
                      </a:r>
                      <a:endParaRPr b="1">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Name </a:t>
                      </a:r>
                      <a:endParaRPr b="1">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Description</a:t>
                      </a:r>
                      <a:endParaRPr b="1">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Limitations</a:t>
                      </a:r>
                      <a:endParaRPr b="1">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2153200">
                <a:tc>
                  <a:txBody>
                    <a:bodyPr/>
                    <a:lstStyle/>
                    <a:p>
                      <a:pPr indent="0" lvl="0" marL="0" rtl="0" algn="just">
                        <a:lnSpc>
                          <a:spcPct val="115000"/>
                        </a:lnSpc>
                        <a:spcBef>
                          <a:spcPts val="1200"/>
                        </a:spcBef>
                        <a:spcAft>
                          <a:spcPts val="1200"/>
                        </a:spcAft>
                        <a:buNone/>
                      </a:pPr>
                      <a:r>
                        <a:rPr lang="en">
                          <a:latin typeface="Times New Roman"/>
                          <a:ea typeface="Times New Roman"/>
                          <a:cs typeface="Times New Roman"/>
                          <a:sym typeface="Times New Roman"/>
                        </a:rPr>
                        <a:t>[19]</a:t>
                      </a:r>
                      <a:endParaRPr>
                        <a:latin typeface="Times New Roman"/>
                        <a:ea typeface="Times New Roman"/>
                        <a:cs typeface="Times New Roman"/>
                        <a:sym typeface="Times New Roman"/>
                      </a:endParaRPr>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just">
                        <a:lnSpc>
                          <a:spcPct val="100000"/>
                        </a:lnSpc>
                        <a:spcBef>
                          <a:spcPts val="1200"/>
                        </a:spcBef>
                        <a:spcAft>
                          <a:spcPts val="0"/>
                        </a:spcAft>
                        <a:buNone/>
                      </a:pPr>
                      <a:r>
                        <a:rPr lang="en">
                          <a:latin typeface="Times New Roman"/>
                          <a:ea typeface="Times New Roman"/>
                          <a:cs typeface="Times New Roman"/>
                          <a:sym typeface="Times New Roman"/>
                        </a:rPr>
                        <a:t>"Hyperspectral Image Classification With Deep Learning Models”</a:t>
                      </a:r>
                      <a:endParaRPr>
                        <a:latin typeface="Times New Roman"/>
                        <a:ea typeface="Times New Roman"/>
                        <a:cs typeface="Times New Roman"/>
                        <a:sym typeface="Times New Roman"/>
                      </a:endParaRPr>
                    </a:p>
                    <a:p>
                      <a:pPr indent="0" lvl="0" marL="0" rtl="0" algn="just">
                        <a:lnSpc>
                          <a:spcPct val="100000"/>
                        </a:lnSpc>
                        <a:spcBef>
                          <a:spcPts val="1200"/>
                        </a:spcBef>
                        <a:spcAft>
                          <a:spcPts val="0"/>
                        </a:spcAft>
                        <a:buNone/>
                      </a:pPr>
                      <a:r>
                        <a:rPr lang="en">
                          <a:latin typeface="Times New Roman"/>
                          <a:ea typeface="Times New Roman"/>
                          <a:cs typeface="Times New Roman"/>
                          <a:sym typeface="Times New Roman"/>
                        </a:rPr>
                        <a:t>IEEE Transactions on Geoscience and Remote Sensing, 2018</a:t>
                      </a:r>
                      <a:endParaRPr>
                        <a:latin typeface="Times New Roman"/>
                        <a:ea typeface="Times New Roman"/>
                        <a:cs typeface="Times New Roman"/>
                        <a:sym typeface="Times New Roman"/>
                      </a:endParaRPr>
                    </a:p>
                    <a:p>
                      <a:pPr indent="0" lvl="0" marL="0" rtl="0" algn="just">
                        <a:lnSpc>
                          <a:spcPct val="100000"/>
                        </a:lnSpc>
                        <a:spcBef>
                          <a:spcPts val="1200"/>
                        </a:spcBef>
                        <a:spcAft>
                          <a:spcPts val="1200"/>
                        </a:spcAft>
                        <a:buNone/>
                      </a:pPr>
                      <a:r>
                        <a:rPr lang="en">
                          <a:latin typeface="Times New Roman"/>
                          <a:ea typeface="Times New Roman"/>
                          <a:cs typeface="Times New Roman"/>
                          <a:sym typeface="Times New Roman"/>
                        </a:rPr>
                        <a:t> </a:t>
                      </a:r>
                      <a:endParaRPr>
                        <a:latin typeface="Times New Roman"/>
                        <a:ea typeface="Times New Roman"/>
                        <a:cs typeface="Times New Roman"/>
                        <a:sym typeface="Times New Roman"/>
                      </a:endParaRPr>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317500" lvl="0" marL="457200" rtl="0" algn="just">
                        <a:lnSpc>
                          <a:spcPct val="100000"/>
                        </a:lnSpc>
                        <a:spcBef>
                          <a:spcPts val="1200"/>
                        </a:spcBef>
                        <a:spcAft>
                          <a:spcPts val="0"/>
                        </a:spcAft>
                        <a:buSzPts val="1400"/>
                        <a:buFont typeface="Times New Roman"/>
                        <a:buChar char="●"/>
                      </a:pPr>
                      <a:r>
                        <a:rPr lang="en">
                          <a:latin typeface="Times New Roman"/>
                          <a:ea typeface="Times New Roman"/>
                          <a:cs typeface="Times New Roman"/>
                          <a:sym typeface="Times New Roman"/>
                        </a:rPr>
                        <a:t>For the purpose of assessing the efficacy of the suggested models, six openly accessible hyperspectral image data sets were used in this study. </a:t>
                      </a:r>
                      <a:endParaRPr>
                        <a:latin typeface="Times New Roman"/>
                        <a:ea typeface="Times New Roman"/>
                        <a:cs typeface="Times New Roman"/>
                        <a:sym typeface="Times New Roman"/>
                      </a:endParaRPr>
                    </a:p>
                    <a:p>
                      <a:pPr indent="-317500" lvl="0" marL="457200" rtl="0" algn="just">
                        <a:lnSpc>
                          <a:spcPct val="100000"/>
                        </a:lnSpc>
                        <a:spcBef>
                          <a:spcPts val="0"/>
                        </a:spcBef>
                        <a:spcAft>
                          <a:spcPts val="0"/>
                        </a:spcAft>
                        <a:buSzPts val="1400"/>
                        <a:buFont typeface="Times New Roman"/>
                        <a:buChar char="●"/>
                      </a:pPr>
                      <a:r>
                        <a:rPr lang="en">
                          <a:latin typeface="Times New Roman"/>
                          <a:ea typeface="Times New Roman"/>
                          <a:cs typeface="Times New Roman"/>
                          <a:sym typeface="Times New Roman"/>
                        </a:rPr>
                        <a:t>The proposed deep learning models, particularly the R-3-D-CNN and the R-2-D-CNN deep learning models, are superior, according to experimental results.</a:t>
                      </a:r>
                      <a:endParaRPr>
                        <a:latin typeface="Times New Roman"/>
                        <a:ea typeface="Times New Roman"/>
                        <a:cs typeface="Times New Roman"/>
                        <a:sym typeface="Times New Roman"/>
                      </a:endParaRPr>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317500" lvl="0" marL="457200" rtl="0" algn="just">
                        <a:lnSpc>
                          <a:spcPct val="100000"/>
                        </a:lnSpc>
                        <a:spcBef>
                          <a:spcPts val="1200"/>
                        </a:spcBef>
                        <a:spcAft>
                          <a:spcPts val="0"/>
                        </a:spcAft>
                        <a:buSzPts val="1400"/>
                        <a:buFont typeface="Times New Roman"/>
                        <a:buChar char="●"/>
                      </a:pPr>
                      <a:r>
                        <a:rPr lang="en">
                          <a:latin typeface="Times New Roman"/>
                          <a:ea typeface="Times New Roman"/>
                          <a:cs typeface="Times New Roman"/>
                          <a:sym typeface="Times New Roman"/>
                        </a:rPr>
                        <a:t>The effectiveness of the proposed deep learning models may depend on the availability and size of the training dataset.</a:t>
                      </a:r>
                      <a:endParaRPr>
                        <a:latin typeface="Times New Roman"/>
                        <a:ea typeface="Times New Roman"/>
                        <a:cs typeface="Times New Roman"/>
                        <a:sym typeface="Times New Roman"/>
                      </a:endParaRPr>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951600">
                <a:tc>
                  <a:txBody>
                    <a:bodyPr/>
                    <a:lstStyle/>
                    <a:p>
                      <a:pPr indent="0" lvl="0" marL="0" rtl="0" algn="just">
                        <a:lnSpc>
                          <a:spcPct val="115000"/>
                        </a:lnSpc>
                        <a:spcBef>
                          <a:spcPts val="1200"/>
                        </a:spcBef>
                        <a:spcAft>
                          <a:spcPts val="1200"/>
                        </a:spcAft>
                        <a:buNone/>
                      </a:pPr>
                      <a:r>
                        <a:rPr lang="en">
                          <a:latin typeface="Times New Roman"/>
                          <a:ea typeface="Times New Roman"/>
                          <a:cs typeface="Times New Roman"/>
                          <a:sym typeface="Times New Roman"/>
                        </a:rPr>
                        <a:t>[20]</a:t>
                      </a:r>
                      <a:endParaRPr>
                        <a:latin typeface="Times New Roman"/>
                        <a:ea typeface="Times New Roman"/>
                        <a:cs typeface="Times New Roman"/>
                        <a:sym typeface="Times New Roman"/>
                      </a:endParaRPr>
                    </a:p>
                  </a:txBody>
                  <a:tcPr marT="63500" marB="63500" marR="63500" marL="63500">
                    <a:lnL cap="flat" cmpd="sng" w="9525">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just">
                        <a:spcBef>
                          <a:spcPts val="0"/>
                        </a:spcBef>
                        <a:spcAft>
                          <a:spcPts val="0"/>
                        </a:spcAft>
                        <a:buNone/>
                      </a:pPr>
                      <a:r>
                        <a:rPr lang="en">
                          <a:latin typeface="Times New Roman"/>
                          <a:ea typeface="Times New Roman"/>
                          <a:cs typeface="Times New Roman"/>
                          <a:sym typeface="Times New Roman"/>
                        </a:rPr>
                        <a:t>" A Novel Image Encryption Algorithm Based on Multiple Chaotic Maps and DNA Encoding," </a:t>
                      </a:r>
                      <a:endParaRPr>
                        <a:latin typeface="Times New Roman"/>
                        <a:ea typeface="Times New Roman"/>
                        <a:cs typeface="Times New Roman"/>
                        <a:sym typeface="Times New Roman"/>
                      </a:endParaRPr>
                    </a:p>
                    <a:p>
                      <a:pPr indent="0" lvl="0" marL="0" rtl="0" algn="just">
                        <a:spcBef>
                          <a:spcPts val="0"/>
                        </a:spcBef>
                        <a:spcAft>
                          <a:spcPts val="0"/>
                        </a:spcAft>
                        <a:buNone/>
                      </a:pPr>
                      <a:r>
                        <a:t/>
                      </a:r>
                      <a:endParaRPr>
                        <a:latin typeface="Times New Roman"/>
                        <a:ea typeface="Times New Roman"/>
                        <a:cs typeface="Times New Roman"/>
                        <a:sym typeface="Times New Roman"/>
                      </a:endParaRPr>
                    </a:p>
                    <a:p>
                      <a:pPr indent="0" lvl="0" marL="0" rtl="0" algn="just">
                        <a:spcBef>
                          <a:spcPts val="0"/>
                        </a:spcBef>
                        <a:spcAft>
                          <a:spcPts val="0"/>
                        </a:spcAft>
                        <a:buNone/>
                      </a:pPr>
                      <a:r>
                        <a:rPr lang="en">
                          <a:latin typeface="Times New Roman"/>
                          <a:ea typeface="Times New Roman"/>
                          <a:cs typeface="Times New Roman"/>
                          <a:sym typeface="Times New Roman"/>
                        </a:rPr>
                        <a:t>IEEE Access, 2021</a:t>
                      </a:r>
                      <a:endParaRPr>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317500" lvl="0" marL="457200" marR="19685" rtl="0" algn="just">
                        <a:lnSpc>
                          <a:spcPct val="100000"/>
                        </a:lnSpc>
                        <a:spcBef>
                          <a:spcPts val="5"/>
                        </a:spcBef>
                        <a:spcAft>
                          <a:spcPts val="0"/>
                        </a:spcAft>
                        <a:buSzPts val="1400"/>
                        <a:buFont typeface="Times New Roman"/>
                        <a:buChar char="●"/>
                      </a:pPr>
                      <a:r>
                        <a:rPr lang="en">
                          <a:latin typeface="Times New Roman"/>
                          <a:ea typeface="Times New Roman"/>
                          <a:cs typeface="Times New Roman"/>
                          <a:sym typeface="Times New Roman"/>
                        </a:rPr>
                        <a:t>Permutation, substitution, and diffusion are the three basic stages of the algorithm described in [20].</a:t>
                      </a:r>
                      <a:endParaRPr>
                        <a:latin typeface="Times New Roman"/>
                        <a:ea typeface="Times New Roman"/>
                        <a:cs typeface="Times New Roman"/>
                        <a:sym typeface="Times New Roman"/>
                      </a:endParaRPr>
                    </a:p>
                    <a:p>
                      <a:pPr indent="-317500" lvl="0" marL="457200" marR="19685" rtl="0" algn="just">
                        <a:lnSpc>
                          <a:spcPct val="100000"/>
                        </a:lnSpc>
                        <a:spcBef>
                          <a:spcPts val="5"/>
                        </a:spcBef>
                        <a:spcAft>
                          <a:spcPts val="0"/>
                        </a:spcAft>
                        <a:buSzPts val="1400"/>
                        <a:buFont typeface="Times New Roman"/>
                        <a:buChar char="●"/>
                      </a:pPr>
                      <a:r>
                        <a:rPr lang="en">
                          <a:latin typeface="Times New Roman"/>
                          <a:ea typeface="Times New Roman"/>
                          <a:cs typeface="Times New Roman"/>
                          <a:sym typeface="Times New Roman"/>
                        </a:rPr>
                        <a:t>These steps serve as the foundation for the encryption method, which combines multiple chaotic map and DNA encoding. </a:t>
                      </a:r>
                      <a:endParaRPr>
                        <a:latin typeface="Times New Roman"/>
                        <a:ea typeface="Times New Roman"/>
                        <a:cs typeface="Times New Roman"/>
                        <a:sym typeface="Times New Roman"/>
                      </a:endParaRPr>
                    </a:p>
                    <a:p>
                      <a:pPr indent="-317500" lvl="0" marL="457200" marR="19685" rtl="0" algn="just">
                        <a:lnSpc>
                          <a:spcPct val="100000"/>
                        </a:lnSpc>
                        <a:spcBef>
                          <a:spcPts val="5"/>
                        </a:spcBef>
                        <a:spcAft>
                          <a:spcPts val="0"/>
                        </a:spcAft>
                        <a:buSzPts val="1400"/>
                        <a:buFont typeface="Times New Roman"/>
                        <a:buChar char="●"/>
                      </a:pPr>
                      <a:r>
                        <a:rPr lang="en">
                          <a:latin typeface="Times New Roman"/>
                          <a:ea typeface="Times New Roman"/>
                          <a:cs typeface="Times New Roman"/>
                          <a:sym typeface="Times New Roman"/>
                        </a:rPr>
                        <a:t>It has significant security traits, proving its capacity to successfully protect critical information. </a:t>
                      </a:r>
                      <a:endParaRPr>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317500" lvl="0" marL="457200" rtl="0" algn="just">
                        <a:lnSpc>
                          <a:spcPct val="100000"/>
                        </a:lnSpc>
                        <a:spcBef>
                          <a:spcPts val="0"/>
                        </a:spcBef>
                        <a:spcAft>
                          <a:spcPts val="0"/>
                        </a:spcAft>
                        <a:buSzPts val="1400"/>
                        <a:buFont typeface="Times New Roman"/>
                        <a:buChar char="●"/>
                      </a:pPr>
                      <a:r>
                        <a:rPr lang="en">
                          <a:latin typeface="Times New Roman"/>
                          <a:ea typeface="Times New Roman"/>
                          <a:cs typeface="Times New Roman"/>
                          <a:sym typeface="Times New Roman"/>
                        </a:rPr>
                        <a:t>When employing DNA subsequence operations that are based on horizontal orientation or selecting longer subsequences, there is a potential for an increase in the horizontal correlation among neighboring pixels in the original image.</a:t>
                      </a:r>
                      <a:endParaRPr>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bl>
          </a:graphicData>
        </a:graphic>
      </p:graphicFrame>
      <p:sp>
        <p:nvSpPr>
          <p:cNvPr id="175" name="Google Shape;175;p2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8"/>
          <p:cNvSpPr txBox="1"/>
          <p:nvPr>
            <p:ph type="title"/>
          </p:nvPr>
        </p:nvSpPr>
        <p:spPr>
          <a:xfrm>
            <a:off x="729450" y="5261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640"/>
              <a:t>Implemented</a:t>
            </a:r>
            <a:r>
              <a:rPr lang="en" sz="2640"/>
              <a:t> Work</a:t>
            </a:r>
            <a:endParaRPr sz="2640"/>
          </a:p>
        </p:txBody>
      </p:sp>
      <p:sp>
        <p:nvSpPr>
          <p:cNvPr id="181" name="Google Shape;181;p28"/>
          <p:cNvSpPr txBox="1"/>
          <p:nvPr>
            <p:ph idx="1" type="body"/>
          </p:nvPr>
        </p:nvSpPr>
        <p:spPr>
          <a:xfrm>
            <a:off x="729450" y="1367450"/>
            <a:ext cx="7688700" cy="29724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400">
                <a:solidFill>
                  <a:srgbClr val="000000"/>
                </a:solidFill>
                <a:latin typeface="Times New Roman"/>
                <a:ea typeface="Times New Roman"/>
                <a:cs typeface="Times New Roman"/>
                <a:sym typeface="Times New Roman"/>
              </a:rPr>
              <a:t>Our work is developing  an improved encryption algorithm for hyperspectral images converted to L*a*b colour space after preprocessing based on the difficulties outlined above. This technique is expected to reduce the trade-off between security and image data loss. To accomplish this, we examine various encryption methods and evaluate their performance in terms of computational complexity, image quality and overall performance. Then we create and implement a novel encryption algorithm that overcomes the shortcomings of existing techniques and provides a reliable and effective method especially for encrypting L*a*b color space hyperspectral images. The proposed algorithm is tested using the most common tests and compared to other encryption techniques to determine its effectiveness. Our ultimate goal is providing  a practical solution for the safe storage of hyperspectral images while preserving value.</a:t>
            </a:r>
            <a:endParaRPr sz="1400">
              <a:solidFill>
                <a:srgbClr val="000000"/>
              </a:solidFill>
              <a:latin typeface="Times New Roman"/>
              <a:ea typeface="Times New Roman"/>
              <a:cs typeface="Times New Roman"/>
              <a:sym typeface="Times New Roman"/>
            </a:endParaRPr>
          </a:p>
          <a:p>
            <a:pPr indent="0" lvl="0" marL="0" rtl="0" algn="just">
              <a:spcBef>
                <a:spcPts val="0"/>
              </a:spcBef>
              <a:spcAft>
                <a:spcPts val="1200"/>
              </a:spcAft>
              <a:buNone/>
            </a:pPr>
            <a:r>
              <a:t/>
            </a:r>
            <a:endParaRPr sz="1400"/>
          </a:p>
        </p:txBody>
      </p:sp>
      <p:sp>
        <p:nvSpPr>
          <p:cNvPr id="182" name="Google Shape;182;p2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29"/>
          <p:cNvSpPr txBox="1"/>
          <p:nvPr>
            <p:ph type="title"/>
          </p:nvPr>
        </p:nvSpPr>
        <p:spPr>
          <a:xfrm>
            <a:off x="729450" y="1429625"/>
            <a:ext cx="7708500" cy="24198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b="0" lang="en" sz="4300">
                <a:solidFill>
                  <a:schemeClr val="dk2"/>
                </a:solidFill>
              </a:rPr>
              <a:t>Encryption - Decryption algorithm specifically designed for L*a*b color space  </a:t>
            </a:r>
            <a:endParaRPr b="0" sz="4300">
              <a:solidFill>
                <a:schemeClr val="dk2"/>
              </a:solidFill>
            </a:endParaRPr>
          </a:p>
        </p:txBody>
      </p:sp>
      <p:sp>
        <p:nvSpPr>
          <p:cNvPr id="188" name="Google Shape;188;p29"/>
          <p:cNvSpPr txBox="1"/>
          <p:nvPr>
            <p:ph type="title"/>
          </p:nvPr>
        </p:nvSpPr>
        <p:spPr>
          <a:xfrm>
            <a:off x="729450" y="730350"/>
            <a:ext cx="7021200" cy="839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F3F3F3"/>
                </a:solidFill>
              </a:rPr>
              <a:t>Novelty of the Work</a:t>
            </a:r>
            <a:endParaRPr sz="4100">
              <a:solidFill>
                <a:srgbClr val="F3F3F3"/>
              </a:solidFill>
            </a:endParaRPr>
          </a:p>
        </p:txBody>
      </p:sp>
      <p:sp>
        <p:nvSpPr>
          <p:cNvPr id="189" name="Google Shape;189;p2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93" name="Shape 193"/>
        <p:cNvGrpSpPr/>
        <p:nvPr/>
      </p:nvGrpSpPr>
      <p:grpSpPr>
        <a:xfrm>
          <a:off x="0" y="0"/>
          <a:ext cx="0" cy="0"/>
          <a:chOff x="0" y="0"/>
          <a:chExt cx="0" cy="0"/>
        </a:xfrm>
      </p:grpSpPr>
      <p:sp>
        <p:nvSpPr>
          <p:cNvPr id="194" name="Google Shape;194;p3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31"/>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5000"/>
              <a:t>Module wise </a:t>
            </a:r>
            <a:r>
              <a:rPr lang="en" sz="5000"/>
              <a:t>Implementation</a:t>
            </a:r>
            <a:endParaRPr sz="5000"/>
          </a:p>
        </p:txBody>
      </p:sp>
      <p:sp>
        <p:nvSpPr>
          <p:cNvPr id="200" name="Google Shape;200;p3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4"/>
          <p:cNvSpPr txBox="1"/>
          <p:nvPr>
            <p:ph type="title"/>
          </p:nvPr>
        </p:nvSpPr>
        <p:spPr>
          <a:xfrm>
            <a:off x="729450" y="638775"/>
            <a:ext cx="7688700" cy="58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640"/>
              <a:t>Introduction</a:t>
            </a:r>
            <a:endParaRPr sz="2640"/>
          </a:p>
        </p:txBody>
      </p:sp>
      <p:sp>
        <p:nvSpPr>
          <p:cNvPr id="94" name="Google Shape;94;p14"/>
          <p:cNvSpPr txBox="1"/>
          <p:nvPr>
            <p:ph idx="1" type="body"/>
          </p:nvPr>
        </p:nvSpPr>
        <p:spPr>
          <a:xfrm>
            <a:off x="729450" y="1441200"/>
            <a:ext cx="7688700" cy="2261100"/>
          </a:xfrm>
          <a:prstGeom prst="rect">
            <a:avLst/>
          </a:prstGeom>
        </p:spPr>
        <p:txBody>
          <a:bodyPr anchorCtr="0" anchor="t" bIns="91425" lIns="91425" spcFirstLastPara="1" rIns="91425" wrap="square" tIns="91425">
            <a:noAutofit/>
          </a:bodyPr>
          <a:lstStyle/>
          <a:p>
            <a:pPr indent="0" lvl="0" marL="0" rtl="0" algn="just">
              <a:spcBef>
                <a:spcPts val="1200"/>
              </a:spcBef>
              <a:spcAft>
                <a:spcPts val="0"/>
              </a:spcAft>
              <a:buNone/>
            </a:pPr>
            <a:r>
              <a:rPr lang="en" sz="1400">
                <a:solidFill>
                  <a:srgbClr val="000000"/>
                </a:solidFill>
                <a:latin typeface="Times New Roman"/>
                <a:ea typeface="Times New Roman"/>
                <a:cs typeface="Times New Roman"/>
                <a:sym typeface="Times New Roman"/>
              </a:rPr>
              <a:t>Hyperspectral imaging is a remote sensing technology that captures and analyses the spectrum of light reflecting off an object, providing a wealth of information about its chemical and physical properties. However, it's frequently necessary to prevent unauthorised access to the delicate information that one’s hyperspectral photographs contain. In order to protect one’s hyperspectral data, encryption is used. However, this method comes with a number of drawbacks, including higher computational complexity, decreased image quality, difficult key management, compatibility concerns, and decreased performance.</a:t>
            </a:r>
            <a:endParaRPr sz="1400">
              <a:solidFill>
                <a:srgbClr val="000000"/>
              </a:solidFill>
              <a:latin typeface="Times New Roman"/>
              <a:ea typeface="Times New Roman"/>
              <a:cs typeface="Times New Roman"/>
              <a:sym typeface="Times New Roman"/>
            </a:endParaRPr>
          </a:p>
          <a:p>
            <a:pPr indent="0" lvl="0" marL="0" rtl="0" algn="just">
              <a:spcBef>
                <a:spcPts val="1200"/>
              </a:spcBef>
              <a:spcAft>
                <a:spcPts val="1200"/>
              </a:spcAft>
              <a:buNone/>
            </a:pPr>
            <a:r>
              <a:t/>
            </a:r>
            <a:endParaRPr sz="1600"/>
          </a:p>
        </p:txBody>
      </p:sp>
      <p:sp>
        <p:nvSpPr>
          <p:cNvPr id="95" name="Google Shape;95;p1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solidFill>
                  <a:srgbClr val="000000"/>
                </a:solidFill>
                <a:latin typeface="Times New Roman"/>
                <a:ea typeface="Times New Roman"/>
                <a:cs typeface="Times New Roman"/>
                <a:sym typeface="Times New Roman"/>
              </a:rPr>
              <a:t>‹#›</a:t>
            </a:fld>
            <a:endParaRPr>
              <a:solidFill>
                <a:srgbClr val="000000"/>
              </a:solidFill>
              <a:latin typeface="Times New Roman"/>
              <a:ea typeface="Times New Roman"/>
              <a:cs typeface="Times New Roman"/>
              <a:sym typeface="Times New Roman"/>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32"/>
          <p:cNvSpPr/>
          <p:nvPr/>
        </p:nvSpPr>
        <p:spPr>
          <a:xfrm>
            <a:off x="4667250" y="0"/>
            <a:ext cx="4606500" cy="51435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32"/>
          <p:cNvSpPr txBox="1"/>
          <p:nvPr>
            <p:ph idx="4294967295" type="body"/>
          </p:nvPr>
        </p:nvSpPr>
        <p:spPr>
          <a:xfrm>
            <a:off x="690150" y="384525"/>
            <a:ext cx="3643800" cy="46326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n" sz="1800">
                <a:solidFill>
                  <a:srgbClr val="000000"/>
                </a:solidFill>
              </a:rPr>
              <a:t>Module 1:</a:t>
            </a:r>
            <a:r>
              <a:rPr lang="en" sz="1800">
                <a:solidFill>
                  <a:srgbClr val="000000"/>
                </a:solidFill>
              </a:rPr>
              <a:t> </a:t>
            </a:r>
            <a:r>
              <a:rPr b="1" lang="en" sz="1800">
                <a:solidFill>
                  <a:srgbClr val="000000"/>
                </a:solidFill>
              </a:rPr>
              <a:t>Hyperspectral Images Preprocessing</a:t>
            </a:r>
            <a:endParaRPr b="1" sz="1800">
              <a:solidFill>
                <a:srgbClr val="000000"/>
              </a:solidFill>
            </a:endParaRPr>
          </a:p>
          <a:p>
            <a:pPr indent="0" lvl="0" marL="0" rtl="0" algn="just">
              <a:spcBef>
                <a:spcPts val="0"/>
              </a:spcBef>
              <a:spcAft>
                <a:spcPts val="0"/>
              </a:spcAft>
              <a:buNone/>
            </a:pPr>
            <a:r>
              <a:t/>
            </a:r>
            <a:endParaRPr b="1" sz="1800">
              <a:solidFill>
                <a:srgbClr val="000000"/>
              </a:solidFill>
            </a:endParaRPr>
          </a:p>
          <a:p>
            <a:pPr indent="-317500" lvl="0" marL="457200" rtl="0" algn="just">
              <a:spcBef>
                <a:spcPts val="0"/>
              </a:spcBef>
              <a:spcAft>
                <a:spcPts val="0"/>
              </a:spcAft>
              <a:buClr>
                <a:srgbClr val="000000"/>
              </a:buClr>
              <a:buSzPts val="1400"/>
              <a:buFont typeface="Times New Roman"/>
              <a:buChar char="●"/>
            </a:pPr>
            <a:r>
              <a:rPr lang="en" sz="1400">
                <a:solidFill>
                  <a:srgbClr val="000000"/>
                </a:solidFill>
                <a:latin typeface="Times New Roman"/>
                <a:ea typeface="Times New Roman"/>
                <a:cs typeface="Times New Roman"/>
                <a:sym typeface="Times New Roman"/>
              </a:rPr>
              <a:t>The PCA-transformed data was then normalised to have values between 0 and 1, and reshaped to three-dimensional array. </a:t>
            </a:r>
            <a:endParaRPr sz="1400">
              <a:solidFill>
                <a:srgbClr val="000000"/>
              </a:solidFill>
              <a:latin typeface="Times New Roman"/>
              <a:ea typeface="Times New Roman"/>
              <a:cs typeface="Times New Roman"/>
              <a:sym typeface="Times New Roman"/>
            </a:endParaRPr>
          </a:p>
          <a:p>
            <a:pPr indent="-317500" lvl="0" marL="457200" rtl="0" algn="just">
              <a:spcBef>
                <a:spcPts val="0"/>
              </a:spcBef>
              <a:spcAft>
                <a:spcPts val="0"/>
              </a:spcAft>
              <a:buClr>
                <a:srgbClr val="000000"/>
              </a:buClr>
              <a:buSzPts val="1400"/>
              <a:buFont typeface="Times New Roman"/>
              <a:buChar char="●"/>
            </a:pPr>
            <a:r>
              <a:rPr lang="en" sz="1400">
                <a:solidFill>
                  <a:srgbClr val="000000"/>
                </a:solidFill>
                <a:latin typeface="Times New Roman"/>
                <a:ea typeface="Times New Roman"/>
                <a:cs typeface="Times New Roman"/>
                <a:sym typeface="Times New Roman"/>
              </a:rPr>
              <a:t>PCA helps to reduce the dimensionality of the data and remove any correlated features</a:t>
            </a:r>
            <a:endParaRPr sz="1400">
              <a:solidFill>
                <a:srgbClr val="000000"/>
              </a:solidFill>
              <a:latin typeface="Times New Roman"/>
              <a:ea typeface="Times New Roman"/>
              <a:cs typeface="Times New Roman"/>
              <a:sym typeface="Times New Roman"/>
            </a:endParaRPr>
          </a:p>
          <a:p>
            <a:pPr indent="-317500" lvl="0" marL="457200" rtl="0" algn="just">
              <a:spcBef>
                <a:spcPts val="0"/>
              </a:spcBef>
              <a:spcAft>
                <a:spcPts val="0"/>
              </a:spcAft>
              <a:buClr>
                <a:srgbClr val="000000"/>
              </a:buClr>
              <a:buSzPts val="1400"/>
              <a:buFont typeface="Times New Roman"/>
              <a:buChar char="●"/>
            </a:pPr>
            <a:r>
              <a:rPr lang="en" sz="1400">
                <a:solidFill>
                  <a:srgbClr val="000000"/>
                </a:solidFill>
                <a:latin typeface="Times New Roman"/>
                <a:ea typeface="Times New Roman"/>
                <a:cs typeface="Times New Roman"/>
                <a:sym typeface="Times New Roman"/>
              </a:rPr>
              <a:t>Normalising the data ensures that all features are on a similar scale, which can prevent any one feature from dominating the analysis or encryption process.</a:t>
            </a:r>
            <a:endParaRPr sz="1400">
              <a:solidFill>
                <a:srgbClr val="000000"/>
              </a:solidFill>
              <a:latin typeface="Times New Roman"/>
              <a:ea typeface="Times New Roman"/>
              <a:cs typeface="Times New Roman"/>
              <a:sym typeface="Times New Roman"/>
            </a:endParaRPr>
          </a:p>
          <a:p>
            <a:pPr indent="-317500" lvl="0" marL="457200" rtl="0" algn="just">
              <a:spcBef>
                <a:spcPts val="0"/>
              </a:spcBef>
              <a:spcAft>
                <a:spcPts val="0"/>
              </a:spcAft>
              <a:buClr>
                <a:srgbClr val="000000"/>
              </a:buClr>
              <a:buSzPts val="1400"/>
              <a:buFont typeface="Times New Roman"/>
              <a:buChar char="●"/>
            </a:pPr>
            <a:r>
              <a:rPr lang="en" sz="1400">
                <a:solidFill>
                  <a:srgbClr val="000000"/>
                </a:solidFill>
                <a:latin typeface="Times New Roman"/>
                <a:ea typeface="Times New Roman"/>
                <a:cs typeface="Times New Roman"/>
                <a:sym typeface="Times New Roman"/>
              </a:rPr>
              <a:t>Gaussian Filter is applied to remove noise.</a:t>
            </a:r>
            <a:endParaRPr sz="1400">
              <a:solidFill>
                <a:srgbClr val="000000"/>
              </a:solidFill>
              <a:latin typeface="Times New Roman"/>
              <a:ea typeface="Times New Roman"/>
              <a:cs typeface="Times New Roman"/>
              <a:sym typeface="Times New Roman"/>
            </a:endParaRPr>
          </a:p>
          <a:p>
            <a:pPr indent="0" lvl="0" marL="0" rtl="0" algn="just">
              <a:spcBef>
                <a:spcPts val="0"/>
              </a:spcBef>
              <a:spcAft>
                <a:spcPts val="0"/>
              </a:spcAft>
              <a:buNone/>
            </a:pPr>
            <a:r>
              <a:t/>
            </a:r>
            <a:endParaRPr sz="1500">
              <a:solidFill>
                <a:srgbClr val="000000"/>
              </a:solidFill>
            </a:endParaRPr>
          </a:p>
          <a:p>
            <a:pPr indent="0" lvl="0" marL="0" rtl="0" algn="just">
              <a:spcBef>
                <a:spcPts val="0"/>
              </a:spcBef>
              <a:spcAft>
                <a:spcPts val="0"/>
              </a:spcAft>
              <a:buNone/>
            </a:pPr>
            <a:r>
              <a:t/>
            </a:r>
            <a:endParaRPr sz="1500">
              <a:solidFill>
                <a:srgbClr val="000000"/>
              </a:solidFill>
            </a:endParaRPr>
          </a:p>
          <a:p>
            <a:pPr indent="0" lvl="0" marL="0" rtl="0" algn="just">
              <a:spcBef>
                <a:spcPts val="0"/>
              </a:spcBef>
              <a:spcAft>
                <a:spcPts val="0"/>
              </a:spcAft>
              <a:buNone/>
            </a:pPr>
            <a:r>
              <a:t/>
            </a:r>
            <a:endParaRPr sz="1500">
              <a:solidFill>
                <a:srgbClr val="000000"/>
              </a:solidFill>
            </a:endParaRPr>
          </a:p>
          <a:p>
            <a:pPr indent="0" lvl="0" marL="0" rtl="0" algn="just">
              <a:spcBef>
                <a:spcPts val="0"/>
              </a:spcBef>
              <a:spcAft>
                <a:spcPts val="0"/>
              </a:spcAft>
              <a:buNone/>
            </a:pPr>
            <a:r>
              <a:t/>
            </a:r>
            <a:endParaRPr sz="1500">
              <a:solidFill>
                <a:srgbClr val="000000"/>
              </a:solidFill>
            </a:endParaRPr>
          </a:p>
          <a:p>
            <a:pPr indent="0" lvl="0" marL="0" rtl="0" algn="just">
              <a:spcBef>
                <a:spcPts val="0"/>
              </a:spcBef>
              <a:spcAft>
                <a:spcPts val="0"/>
              </a:spcAft>
              <a:buNone/>
            </a:pPr>
            <a:r>
              <a:t/>
            </a:r>
            <a:endParaRPr sz="1500">
              <a:solidFill>
                <a:srgbClr val="000000"/>
              </a:solidFill>
            </a:endParaRPr>
          </a:p>
          <a:p>
            <a:pPr indent="0" lvl="0" marL="0" rtl="0" algn="just">
              <a:spcBef>
                <a:spcPts val="0"/>
              </a:spcBef>
              <a:spcAft>
                <a:spcPts val="0"/>
              </a:spcAft>
              <a:buNone/>
            </a:pPr>
            <a:r>
              <a:t/>
            </a:r>
            <a:endParaRPr sz="1500">
              <a:solidFill>
                <a:srgbClr val="000000"/>
              </a:solidFill>
            </a:endParaRPr>
          </a:p>
          <a:p>
            <a:pPr indent="0" lvl="0" marL="0" rtl="0" algn="just">
              <a:spcBef>
                <a:spcPts val="0"/>
              </a:spcBef>
              <a:spcAft>
                <a:spcPts val="0"/>
              </a:spcAft>
              <a:buNone/>
            </a:pPr>
            <a:r>
              <a:t/>
            </a:r>
            <a:endParaRPr sz="1500">
              <a:solidFill>
                <a:srgbClr val="000000"/>
              </a:solidFill>
            </a:endParaRPr>
          </a:p>
          <a:p>
            <a:pPr indent="0" lvl="0" marL="0" rtl="0" algn="just">
              <a:spcBef>
                <a:spcPts val="0"/>
              </a:spcBef>
              <a:spcAft>
                <a:spcPts val="0"/>
              </a:spcAft>
              <a:buNone/>
            </a:pPr>
            <a:r>
              <a:t/>
            </a:r>
            <a:endParaRPr sz="1500"/>
          </a:p>
        </p:txBody>
      </p:sp>
      <p:pic>
        <p:nvPicPr>
          <p:cNvPr id="207" name="Google Shape;207;p32"/>
          <p:cNvPicPr preferRelativeResize="0"/>
          <p:nvPr/>
        </p:nvPicPr>
        <p:blipFill rotWithShape="1">
          <a:blip r:embed="rId3">
            <a:alphaModFix/>
          </a:blip>
          <a:srcRect b="14908" l="-3980" r="26986" t="0"/>
          <a:stretch/>
        </p:blipFill>
        <p:spPr>
          <a:xfrm>
            <a:off x="4524325" y="384525"/>
            <a:ext cx="4749426" cy="2291474"/>
          </a:xfrm>
          <a:prstGeom prst="rect">
            <a:avLst/>
          </a:prstGeom>
          <a:noFill/>
          <a:ln>
            <a:noFill/>
          </a:ln>
        </p:spPr>
      </p:pic>
      <p:pic>
        <p:nvPicPr>
          <p:cNvPr id="208" name="Google Shape;208;p32"/>
          <p:cNvPicPr preferRelativeResize="0"/>
          <p:nvPr/>
        </p:nvPicPr>
        <p:blipFill>
          <a:blip r:embed="rId4">
            <a:alphaModFix/>
          </a:blip>
          <a:stretch>
            <a:fillRect/>
          </a:stretch>
        </p:blipFill>
        <p:spPr>
          <a:xfrm>
            <a:off x="5327438" y="3084600"/>
            <a:ext cx="3286125" cy="1781175"/>
          </a:xfrm>
          <a:prstGeom prst="rect">
            <a:avLst/>
          </a:prstGeom>
          <a:noFill/>
          <a:ln>
            <a:noFill/>
          </a:ln>
        </p:spPr>
      </p:pic>
      <p:sp>
        <p:nvSpPr>
          <p:cNvPr id="209" name="Google Shape;209;p3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33"/>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Image Preprocessing </a:t>
            </a:r>
            <a:endParaRPr/>
          </a:p>
        </p:txBody>
      </p:sp>
      <p:pic>
        <p:nvPicPr>
          <p:cNvPr id="215" name="Google Shape;215;p33"/>
          <p:cNvPicPr preferRelativeResize="0"/>
          <p:nvPr/>
        </p:nvPicPr>
        <p:blipFill>
          <a:blip r:embed="rId3">
            <a:alphaModFix/>
          </a:blip>
          <a:stretch>
            <a:fillRect/>
          </a:stretch>
        </p:blipFill>
        <p:spPr>
          <a:xfrm>
            <a:off x="724950" y="404139"/>
            <a:ext cx="3847050" cy="3886462"/>
          </a:xfrm>
          <a:prstGeom prst="rect">
            <a:avLst/>
          </a:prstGeom>
          <a:noFill/>
          <a:ln>
            <a:noFill/>
          </a:ln>
        </p:spPr>
      </p:pic>
      <p:pic>
        <p:nvPicPr>
          <p:cNvPr id="216" name="Google Shape;216;p33"/>
          <p:cNvPicPr preferRelativeResize="0"/>
          <p:nvPr/>
        </p:nvPicPr>
        <p:blipFill>
          <a:blip r:embed="rId4">
            <a:alphaModFix/>
          </a:blip>
          <a:stretch>
            <a:fillRect/>
          </a:stretch>
        </p:blipFill>
        <p:spPr>
          <a:xfrm>
            <a:off x="4898100" y="1071025"/>
            <a:ext cx="3524250" cy="2552700"/>
          </a:xfrm>
          <a:prstGeom prst="rect">
            <a:avLst/>
          </a:prstGeom>
          <a:noFill/>
          <a:ln>
            <a:noFill/>
          </a:ln>
        </p:spPr>
      </p:pic>
      <p:sp>
        <p:nvSpPr>
          <p:cNvPr id="217" name="Google Shape;217;p3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34"/>
          <p:cNvSpPr txBox="1"/>
          <p:nvPr/>
        </p:nvSpPr>
        <p:spPr>
          <a:xfrm>
            <a:off x="613800" y="860275"/>
            <a:ext cx="3429300" cy="2970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latin typeface="Times New Roman"/>
                <a:ea typeface="Times New Roman"/>
                <a:cs typeface="Times New Roman"/>
                <a:sym typeface="Times New Roman"/>
              </a:rPr>
              <a:t>Module 2: Component for L*a*b Color Space Conversion </a:t>
            </a:r>
            <a:endParaRPr b="1" sz="1800">
              <a:latin typeface="Times New Roman"/>
              <a:ea typeface="Times New Roman"/>
              <a:cs typeface="Times New Roman"/>
              <a:sym typeface="Times New Roman"/>
            </a:endParaRPr>
          </a:p>
          <a:p>
            <a:pPr indent="0" lvl="0" marL="0" rtl="0" algn="l">
              <a:spcBef>
                <a:spcPts val="0"/>
              </a:spcBef>
              <a:spcAft>
                <a:spcPts val="0"/>
              </a:spcAft>
              <a:buNone/>
            </a:pPr>
            <a:r>
              <a:t/>
            </a:r>
            <a:endParaRPr b="1" sz="1800">
              <a:latin typeface="Times New Roman"/>
              <a:ea typeface="Times New Roman"/>
              <a:cs typeface="Times New Roman"/>
              <a:sym typeface="Times New Roman"/>
            </a:endParaRPr>
          </a:p>
          <a:p>
            <a:pPr indent="-317500" lvl="0" marL="457200" rtl="0" algn="just">
              <a:spcBef>
                <a:spcPts val="0"/>
              </a:spcBef>
              <a:spcAft>
                <a:spcPts val="0"/>
              </a:spcAft>
              <a:buSzPts val="1400"/>
              <a:buFont typeface="Times New Roman"/>
              <a:buChar char="●"/>
            </a:pPr>
            <a:r>
              <a:rPr lang="en">
                <a:latin typeface="Times New Roman"/>
                <a:ea typeface="Times New Roman"/>
                <a:cs typeface="Times New Roman"/>
                <a:sym typeface="Times New Roman"/>
              </a:rPr>
              <a:t>The image is initially changed in this module to the LAB colour space. </a:t>
            </a:r>
            <a:endParaRPr>
              <a:latin typeface="Times New Roman"/>
              <a:ea typeface="Times New Roman"/>
              <a:cs typeface="Times New Roman"/>
              <a:sym typeface="Times New Roman"/>
            </a:endParaRPr>
          </a:p>
          <a:p>
            <a:pPr indent="0" lvl="0" marL="457200" rtl="0" algn="just">
              <a:spcBef>
                <a:spcPts val="0"/>
              </a:spcBef>
              <a:spcAft>
                <a:spcPts val="0"/>
              </a:spcAft>
              <a:buNone/>
            </a:pPr>
            <a:r>
              <a:t/>
            </a:r>
            <a:endParaRPr>
              <a:latin typeface="Times New Roman"/>
              <a:ea typeface="Times New Roman"/>
              <a:cs typeface="Times New Roman"/>
              <a:sym typeface="Times New Roman"/>
            </a:endParaRPr>
          </a:p>
          <a:p>
            <a:pPr indent="-317500" lvl="0" marL="457200" rtl="0" algn="just">
              <a:spcBef>
                <a:spcPts val="0"/>
              </a:spcBef>
              <a:spcAft>
                <a:spcPts val="0"/>
              </a:spcAft>
              <a:buSzPts val="1400"/>
              <a:buFont typeface="Times New Roman"/>
              <a:buChar char="●"/>
            </a:pPr>
            <a:r>
              <a:rPr lang="en">
                <a:latin typeface="Times New Roman"/>
                <a:ea typeface="Times New Roman"/>
                <a:cs typeface="Times New Roman"/>
                <a:sym typeface="Times New Roman"/>
              </a:rPr>
              <a:t>This is an essential stage in the encryption process since it enables us to separately apply the chaotic permutation matrix to the image's different colour channels (L, a, and b).  </a:t>
            </a:r>
            <a:endParaRPr>
              <a:latin typeface="Times New Roman"/>
              <a:ea typeface="Times New Roman"/>
              <a:cs typeface="Times New Roman"/>
              <a:sym typeface="Times New Roman"/>
            </a:endParaRPr>
          </a:p>
          <a:p>
            <a:pPr indent="0" lvl="0" marL="0" rtl="0" algn="l">
              <a:spcBef>
                <a:spcPts val="0"/>
              </a:spcBef>
              <a:spcAft>
                <a:spcPts val="0"/>
              </a:spcAft>
              <a:buNone/>
            </a:pPr>
            <a:r>
              <a:t/>
            </a:r>
            <a:endParaRPr sz="1500"/>
          </a:p>
        </p:txBody>
      </p:sp>
      <p:pic>
        <p:nvPicPr>
          <p:cNvPr id="223" name="Google Shape;223;p34"/>
          <p:cNvPicPr preferRelativeResize="0"/>
          <p:nvPr/>
        </p:nvPicPr>
        <p:blipFill rotWithShape="1">
          <a:blip r:embed="rId3">
            <a:alphaModFix/>
          </a:blip>
          <a:srcRect b="0" l="0" r="35913" t="0"/>
          <a:stretch/>
        </p:blipFill>
        <p:spPr>
          <a:xfrm>
            <a:off x="4297550" y="944675"/>
            <a:ext cx="4464950" cy="3109900"/>
          </a:xfrm>
          <a:prstGeom prst="rect">
            <a:avLst/>
          </a:prstGeom>
          <a:noFill/>
          <a:ln>
            <a:noFill/>
          </a:ln>
        </p:spPr>
      </p:pic>
      <p:sp>
        <p:nvSpPr>
          <p:cNvPr id="224" name="Google Shape;224;p3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28" name="Shape 228"/>
        <p:cNvGrpSpPr/>
        <p:nvPr/>
      </p:nvGrpSpPr>
      <p:grpSpPr>
        <a:xfrm>
          <a:off x="0" y="0"/>
          <a:ext cx="0" cy="0"/>
          <a:chOff x="0" y="0"/>
          <a:chExt cx="0" cy="0"/>
        </a:xfrm>
      </p:grpSpPr>
      <p:pic>
        <p:nvPicPr>
          <p:cNvPr id="229" name="Google Shape;229;p35"/>
          <p:cNvPicPr preferRelativeResize="0"/>
          <p:nvPr/>
        </p:nvPicPr>
        <p:blipFill rotWithShape="1">
          <a:blip r:embed="rId3">
            <a:alphaModFix/>
          </a:blip>
          <a:srcRect b="0" l="0" r="35241" t="0"/>
          <a:stretch/>
        </p:blipFill>
        <p:spPr>
          <a:xfrm>
            <a:off x="995213" y="95250"/>
            <a:ext cx="7153574" cy="4953000"/>
          </a:xfrm>
          <a:prstGeom prst="rect">
            <a:avLst/>
          </a:prstGeom>
          <a:noFill/>
          <a:ln>
            <a:noFill/>
          </a:ln>
        </p:spPr>
      </p:pic>
      <p:sp>
        <p:nvSpPr>
          <p:cNvPr id="230" name="Google Shape;230;p3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36"/>
          <p:cNvSpPr txBox="1"/>
          <p:nvPr/>
        </p:nvSpPr>
        <p:spPr>
          <a:xfrm>
            <a:off x="533550" y="863250"/>
            <a:ext cx="8076900" cy="32151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 sz="1800">
                <a:latin typeface="Times New Roman"/>
                <a:ea typeface="Times New Roman"/>
                <a:cs typeface="Times New Roman"/>
                <a:sym typeface="Times New Roman"/>
              </a:rPr>
              <a:t>Module 3: Engine for Encryption </a:t>
            </a:r>
            <a:endParaRPr b="1" sz="1800">
              <a:latin typeface="Times New Roman"/>
              <a:ea typeface="Times New Roman"/>
              <a:cs typeface="Times New Roman"/>
              <a:sym typeface="Times New Roman"/>
            </a:endParaRPr>
          </a:p>
          <a:p>
            <a:pPr indent="0" lvl="0" marL="0" rtl="0" algn="just">
              <a:spcBef>
                <a:spcPts val="0"/>
              </a:spcBef>
              <a:spcAft>
                <a:spcPts val="0"/>
              </a:spcAft>
              <a:buNone/>
            </a:pPr>
            <a:r>
              <a:t/>
            </a:r>
            <a:endParaRPr>
              <a:latin typeface="Times New Roman"/>
              <a:ea typeface="Times New Roman"/>
              <a:cs typeface="Times New Roman"/>
              <a:sym typeface="Times New Roman"/>
            </a:endParaRPr>
          </a:p>
          <a:p>
            <a:pPr indent="0" lvl="0" marL="0" rtl="0" algn="just">
              <a:spcBef>
                <a:spcPts val="0"/>
              </a:spcBef>
              <a:spcAft>
                <a:spcPts val="0"/>
              </a:spcAft>
              <a:buNone/>
            </a:pPr>
            <a:r>
              <a:rPr lang="en">
                <a:latin typeface="Times New Roman"/>
                <a:ea typeface="Times New Roman"/>
                <a:cs typeface="Times New Roman"/>
                <a:sym typeface="Times New Roman"/>
              </a:rPr>
              <a:t>Proposed Algorithm : Pseudorandom Chaotic Image Scrambling (PCIS) </a:t>
            </a:r>
            <a:endParaRPr>
              <a:latin typeface="Times New Roman"/>
              <a:ea typeface="Times New Roman"/>
              <a:cs typeface="Times New Roman"/>
              <a:sym typeface="Times New Roman"/>
            </a:endParaRPr>
          </a:p>
          <a:p>
            <a:pPr indent="0" lvl="0" marL="0" rtl="0" algn="just">
              <a:spcBef>
                <a:spcPts val="0"/>
              </a:spcBef>
              <a:spcAft>
                <a:spcPts val="0"/>
              </a:spcAft>
              <a:buNone/>
            </a:pPr>
            <a:r>
              <a:t/>
            </a:r>
            <a:endParaRPr>
              <a:latin typeface="Times New Roman"/>
              <a:ea typeface="Times New Roman"/>
              <a:cs typeface="Times New Roman"/>
              <a:sym typeface="Times New Roman"/>
            </a:endParaRPr>
          </a:p>
          <a:p>
            <a:pPr indent="457200" lvl="0" marL="0" rtl="0" algn="just">
              <a:spcBef>
                <a:spcPts val="0"/>
              </a:spcBef>
              <a:spcAft>
                <a:spcPts val="0"/>
              </a:spcAft>
              <a:buNone/>
            </a:pPr>
            <a:r>
              <a:rPr b="1" lang="en">
                <a:latin typeface="Times New Roman"/>
                <a:ea typeface="Times New Roman"/>
                <a:cs typeface="Times New Roman"/>
                <a:sym typeface="Times New Roman"/>
              </a:rPr>
              <a:t>Input: </a:t>
            </a:r>
            <a:endParaRPr b="1">
              <a:latin typeface="Times New Roman"/>
              <a:ea typeface="Times New Roman"/>
              <a:cs typeface="Times New Roman"/>
              <a:sym typeface="Times New Roman"/>
            </a:endParaRPr>
          </a:p>
          <a:p>
            <a:pPr indent="457200" lvl="0" marL="457200" rtl="0" algn="just">
              <a:spcBef>
                <a:spcPts val="0"/>
              </a:spcBef>
              <a:spcAft>
                <a:spcPts val="0"/>
              </a:spcAft>
              <a:buNone/>
            </a:pPr>
            <a:r>
              <a:rPr lang="en">
                <a:latin typeface="Times New Roman"/>
                <a:ea typeface="Times New Roman"/>
                <a:cs typeface="Times New Roman"/>
                <a:sym typeface="Times New Roman"/>
              </a:rPr>
              <a:t>● img: An image represented as a 3-dimensional numpy array with shape (height, width, channels) in BGR color space.</a:t>
            </a:r>
            <a:endParaRPr>
              <a:latin typeface="Times New Roman"/>
              <a:ea typeface="Times New Roman"/>
              <a:cs typeface="Times New Roman"/>
              <a:sym typeface="Times New Roman"/>
            </a:endParaRPr>
          </a:p>
          <a:p>
            <a:pPr indent="457200" lvl="0" marL="457200" rtl="0" algn="just">
              <a:spcBef>
                <a:spcPts val="0"/>
              </a:spcBef>
              <a:spcAft>
                <a:spcPts val="0"/>
              </a:spcAft>
              <a:buNone/>
            </a:pPr>
            <a:r>
              <a:rPr lang="en">
                <a:latin typeface="Times New Roman"/>
                <a:ea typeface="Times New Roman"/>
                <a:cs typeface="Times New Roman"/>
                <a:sym typeface="Times New Roman"/>
              </a:rPr>
              <a:t> ● keys: A list of 3 pseudorandom number generator keys for each color channel in LAB color space. </a:t>
            </a:r>
            <a:endParaRPr>
              <a:latin typeface="Times New Roman"/>
              <a:ea typeface="Times New Roman"/>
              <a:cs typeface="Times New Roman"/>
              <a:sym typeface="Times New Roman"/>
            </a:endParaRPr>
          </a:p>
          <a:p>
            <a:pPr indent="0" lvl="0" marL="0" rtl="0" algn="just">
              <a:spcBef>
                <a:spcPts val="0"/>
              </a:spcBef>
              <a:spcAft>
                <a:spcPts val="0"/>
              </a:spcAft>
              <a:buNone/>
            </a:pPr>
            <a:r>
              <a:t/>
            </a:r>
            <a:endParaRPr>
              <a:latin typeface="Times New Roman"/>
              <a:ea typeface="Times New Roman"/>
              <a:cs typeface="Times New Roman"/>
              <a:sym typeface="Times New Roman"/>
            </a:endParaRPr>
          </a:p>
          <a:p>
            <a:pPr indent="457200" lvl="0" marL="0" rtl="0" algn="just">
              <a:spcBef>
                <a:spcPts val="0"/>
              </a:spcBef>
              <a:spcAft>
                <a:spcPts val="0"/>
              </a:spcAft>
              <a:buNone/>
            </a:pPr>
            <a:r>
              <a:rPr b="1" lang="en">
                <a:latin typeface="Times New Roman"/>
                <a:ea typeface="Times New Roman"/>
                <a:cs typeface="Times New Roman"/>
                <a:sym typeface="Times New Roman"/>
              </a:rPr>
              <a:t>Output: </a:t>
            </a:r>
            <a:endParaRPr b="1">
              <a:latin typeface="Times New Roman"/>
              <a:ea typeface="Times New Roman"/>
              <a:cs typeface="Times New Roman"/>
              <a:sym typeface="Times New Roman"/>
            </a:endParaRPr>
          </a:p>
          <a:p>
            <a:pPr indent="457200" lvl="0" marL="457200" rtl="0" algn="just">
              <a:spcBef>
                <a:spcPts val="0"/>
              </a:spcBef>
              <a:spcAft>
                <a:spcPts val="0"/>
              </a:spcAft>
              <a:buNone/>
            </a:pPr>
            <a:r>
              <a:rPr lang="en">
                <a:latin typeface="Times New Roman"/>
                <a:ea typeface="Times New Roman"/>
                <a:cs typeface="Times New Roman"/>
                <a:sym typeface="Times New Roman"/>
              </a:rPr>
              <a:t>● img_scrambled: An encrypted version of the input image represented as a 3-dimensional numpy array with shape (height, width, channels) in LAB color space.</a:t>
            </a:r>
            <a:endParaRPr>
              <a:latin typeface="Times New Roman"/>
              <a:ea typeface="Times New Roman"/>
              <a:cs typeface="Times New Roman"/>
              <a:sym typeface="Times New Roman"/>
            </a:endParaRPr>
          </a:p>
          <a:p>
            <a:pPr indent="457200" lvl="0" marL="457200" rtl="0" algn="just">
              <a:spcBef>
                <a:spcPts val="0"/>
              </a:spcBef>
              <a:spcAft>
                <a:spcPts val="0"/>
              </a:spcAft>
              <a:buNone/>
            </a:pPr>
            <a:r>
              <a:rPr lang="en">
                <a:latin typeface="Times New Roman"/>
                <a:ea typeface="Times New Roman"/>
                <a:cs typeface="Times New Roman"/>
                <a:sym typeface="Times New Roman"/>
              </a:rPr>
              <a:t>● keys: The same list of keys passed in as input. </a:t>
            </a:r>
            <a:endParaRPr>
              <a:latin typeface="Times New Roman"/>
              <a:ea typeface="Times New Roman"/>
              <a:cs typeface="Times New Roman"/>
              <a:sym typeface="Times New Roman"/>
            </a:endParaRPr>
          </a:p>
        </p:txBody>
      </p:sp>
      <p:sp>
        <p:nvSpPr>
          <p:cNvPr id="236" name="Google Shape;236;p3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37"/>
          <p:cNvSpPr txBox="1"/>
          <p:nvPr/>
        </p:nvSpPr>
        <p:spPr>
          <a:xfrm>
            <a:off x="283075" y="216750"/>
            <a:ext cx="8294100" cy="49254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b="1" lang="en">
                <a:latin typeface="Times New Roman"/>
                <a:ea typeface="Times New Roman"/>
                <a:cs typeface="Times New Roman"/>
                <a:sym typeface="Times New Roman"/>
              </a:rPr>
              <a:t>Algorithm: </a:t>
            </a:r>
            <a:endParaRPr b="1">
              <a:latin typeface="Times New Roman"/>
              <a:ea typeface="Times New Roman"/>
              <a:cs typeface="Times New Roman"/>
              <a:sym typeface="Times New Roman"/>
            </a:endParaRPr>
          </a:p>
          <a:p>
            <a:pPr indent="0" lvl="0" marL="0" rtl="0" algn="just">
              <a:spcBef>
                <a:spcPts val="0"/>
              </a:spcBef>
              <a:spcAft>
                <a:spcPts val="0"/>
              </a:spcAft>
              <a:buNone/>
            </a:pPr>
            <a:r>
              <a:t/>
            </a:r>
            <a:endParaRPr>
              <a:latin typeface="Times New Roman"/>
              <a:ea typeface="Times New Roman"/>
              <a:cs typeface="Times New Roman"/>
              <a:sym typeface="Times New Roman"/>
            </a:endParaRPr>
          </a:p>
          <a:p>
            <a:pPr indent="-317500" lvl="0" marL="457200" rtl="0" algn="just">
              <a:spcBef>
                <a:spcPts val="0"/>
              </a:spcBef>
              <a:spcAft>
                <a:spcPts val="0"/>
              </a:spcAft>
              <a:buSzPts val="1400"/>
              <a:buFont typeface="Times New Roman"/>
              <a:buAutoNum type="arabicPeriod"/>
            </a:pPr>
            <a:r>
              <a:rPr lang="en">
                <a:latin typeface="Times New Roman"/>
                <a:ea typeface="Times New Roman"/>
                <a:cs typeface="Times New Roman"/>
                <a:sym typeface="Times New Roman"/>
              </a:rPr>
              <a:t>Convert the input image from BGR (Blue, Green, Red) color space to LAB color space and store it in a new variable img_lab.</a:t>
            </a:r>
            <a:endParaRPr>
              <a:latin typeface="Times New Roman"/>
              <a:ea typeface="Times New Roman"/>
              <a:cs typeface="Times New Roman"/>
              <a:sym typeface="Times New Roman"/>
            </a:endParaRPr>
          </a:p>
          <a:p>
            <a:pPr indent="-317500" lvl="0" marL="457200" rtl="0" algn="just">
              <a:spcBef>
                <a:spcPts val="0"/>
              </a:spcBef>
              <a:spcAft>
                <a:spcPts val="0"/>
              </a:spcAft>
              <a:buSzPts val="1400"/>
              <a:buFont typeface="Times New Roman"/>
              <a:buAutoNum type="arabicPeriod"/>
            </a:pPr>
            <a:r>
              <a:rPr lang="en">
                <a:latin typeface="Times New Roman"/>
                <a:ea typeface="Times New Roman"/>
                <a:cs typeface="Times New Roman"/>
                <a:sym typeface="Times New Roman"/>
              </a:rPr>
              <a:t>Initialise the pseudorandom number generator for each color channel using the keys passed in as input.</a:t>
            </a:r>
            <a:endParaRPr>
              <a:latin typeface="Times New Roman"/>
              <a:ea typeface="Times New Roman"/>
              <a:cs typeface="Times New Roman"/>
              <a:sym typeface="Times New Roman"/>
            </a:endParaRPr>
          </a:p>
          <a:p>
            <a:pPr indent="-317500" lvl="0" marL="457200" rtl="0" algn="just">
              <a:spcBef>
                <a:spcPts val="0"/>
              </a:spcBef>
              <a:spcAft>
                <a:spcPts val="0"/>
              </a:spcAft>
              <a:buSzPts val="1400"/>
              <a:buFont typeface="Times New Roman"/>
              <a:buAutoNum type="arabicPeriod"/>
            </a:pPr>
            <a:r>
              <a:rPr lang="en">
                <a:latin typeface="Times New Roman"/>
                <a:ea typeface="Times New Roman"/>
                <a:cs typeface="Times New Roman"/>
                <a:sym typeface="Times New Roman"/>
              </a:rPr>
              <a:t>Create a chaotic permutation matrix for each color channel using the following steps: </a:t>
            </a:r>
            <a:endParaRPr>
              <a:latin typeface="Times New Roman"/>
              <a:ea typeface="Times New Roman"/>
              <a:cs typeface="Times New Roman"/>
              <a:sym typeface="Times New Roman"/>
            </a:endParaRPr>
          </a:p>
          <a:p>
            <a:pPr indent="457200" lvl="0" marL="457200" rtl="0" algn="just">
              <a:spcBef>
                <a:spcPts val="0"/>
              </a:spcBef>
              <a:spcAft>
                <a:spcPts val="0"/>
              </a:spcAft>
              <a:buNone/>
            </a:pPr>
            <a:r>
              <a:rPr lang="en">
                <a:latin typeface="Times New Roman"/>
                <a:ea typeface="Times New Roman"/>
                <a:cs typeface="Times New Roman"/>
                <a:sym typeface="Times New Roman"/>
              </a:rPr>
              <a:t>a. Initialize three variables perm_l, perm_a, and perm_b as numpy arrays of zeros with the same shape as the first two dimensions of img_lab. </a:t>
            </a:r>
            <a:endParaRPr>
              <a:latin typeface="Times New Roman"/>
              <a:ea typeface="Times New Roman"/>
              <a:cs typeface="Times New Roman"/>
              <a:sym typeface="Times New Roman"/>
            </a:endParaRPr>
          </a:p>
          <a:p>
            <a:pPr indent="457200" lvl="0" marL="457200" rtl="0" algn="just">
              <a:spcBef>
                <a:spcPts val="0"/>
              </a:spcBef>
              <a:spcAft>
                <a:spcPts val="0"/>
              </a:spcAft>
              <a:buNone/>
            </a:pPr>
            <a:r>
              <a:rPr lang="en">
                <a:latin typeface="Times New Roman"/>
                <a:ea typeface="Times New Roman"/>
                <a:cs typeface="Times New Roman"/>
                <a:sym typeface="Times New Roman"/>
              </a:rPr>
              <a:t>b. For i in range(5), update the permutation matrices using the following formula:</a:t>
            </a:r>
            <a:endParaRPr>
              <a:latin typeface="Times New Roman"/>
              <a:ea typeface="Times New Roman"/>
              <a:cs typeface="Times New Roman"/>
              <a:sym typeface="Times New Roman"/>
            </a:endParaRPr>
          </a:p>
          <a:p>
            <a:pPr indent="457200" lvl="0" marL="457200" rtl="0" algn="just">
              <a:spcBef>
                <a:spcPts val="0"/>
              </a:spcBef>
              <a:spcAft>
                <a:spcPts val="0"/>
              </a:spcAft>
              <a:buNone/>
            </a:pPr>
            <a:r>
              <a:t/>
            </a:r>
            <a:endParaRPr>
              <a:latin typeface="Times New Roman"/>
              <a:ea typeface="Times New Roman"/>
              <a:cs typeface="Times New Roman"/>
              <a:sym typeface="Times New Roman"/>
            </a:endParaRPr>
          </a:p>
          <a:p>
            <a:pPr indent="457200" lvl="0" marL="457200" rtl="0" algn="just">
              <a:spcBef>
                <a:spcPts val="0"/>
              </a:spcBef>
              <a:spcAft>
                <a:spcPts val="0"/>
              </a:spcAft>
              <a:buNone/>
            </a:pPr>
            <a:r>
              <a:t/>
            </a:r>
            <a:endParaRPr>
              <a:latin typeface="Times New Roman"/>
              <a:ea typeface="Times New Roman"/>
              <a:cs typeface="Times New Roman"/>
              <a:sym typeface="Times New Roman"/>
            </a:endParaRPr>
          </a:p>
          <a:p>
            <a:pPr indent="457200" lvl="0" marL="457200" rtl="0" algn="just">
              <a:spcBef>
                <a:spcPts val="0"/>
              </a:spcBef>
              <a:spcAft>
                <a:spcPts val="0"/>
              </a:spcAft>
              <a:buNone/>
            </a:pPr>
            <a:r>
              <a:rPr lang="en">
                <a:latin typeface="Times New Roman"/>
                <a:ea typeface="Times New Roman"/>
                <a:cs typeface="Times New Roman"/>
                <a:sym typeface="Times New Roman"/>
              </a:rPr>
              <a:t>c. Reshape the permutation matrices into 1D arrays, sort them and reshape it back into 2D matrices with the same shape as perm_l, perm_a, and perm_b and store the resultant matrices.</a:t>
            </a:r>
            <a:endParaRPr>
              <a:latin typeface="Times New Roman"/>
              <a:ea typeface="Times New Roman"/>
              <a:cs typeface="Times New Roman"/>
              <a:sym typeface="Times New Roman"/>
            </a:endParaRPr>
          </a:p>
          <a:p>
            <a:pPr indent="-317500" lvl="0" marL="457200" rtl="0" algn="just">
              <a:spcBef>
                <a:spcPts val="0"/>
              </a:spcBef>
              <a:spcAft>
                <a:spcPts val="0"/>
              </a:spcAft>
              <a:buSzPts val="1400"/>
              <a:buFont typeface="Times New Roman"/>
              <a:buAutoNum type="arabicPeriod"/>
            </a:pPr>
            <a:r>
              <a:rPr lang="en">
                <a:latin typeface="Times New Roman"/>
                <a:ea typeface="Times New Roman"/>
                <a:cs typeface="Times New Roman"/>
                <a:sym typeface="Times New Roman"/>
              </a:rPr>
              <a:t>Generate a random mask for each color channel using the corresponding pseudorandom number generator.</a:t>
            </a:r>
            <a:endParaRPr>
              <a:latin typeface="Times New Roman"/>
              <a:ea typeface="Times New Roman"/>
              <a:cs typeface="Times New Roman"/>
              <a:sym typeface="Times New Roman"/>
            </a:endParaRPr>
          </a:p>
          <a:p>
            <a:pPr indent="-317500" lvl="0" marL="457200" rtl="0" algn="just">
              <a:spcBef>
                <a:spcPts val="0"/>
              </a:spcBef>
              <a:spcAft>
                <a:spcPts val="0"/>
              </a:spcAft>
              <a:buSzPts val="1400"/>
              <a:buFont typeface="Times New Roman"/>
              <a:buAutoNum type="arabicPeriod"/>
            </a:pPr>
            <a:r>
              <a:rPr lang="en">
                <a:latin typeface="Times New Roman"/>
                <a:ea typeface="Times New Roman"/>
                <a:cs typeface="Times New Roman"/>
                <a:sym typeface="Times New Roman"/>
              </a:rPr>
              <a:t>Scramble the image using the masks and permutation matrices: </a:t>
            </a:r>
            <a:endParaRPr>
              <a:latin typeface="Times New Roman"/>
              <a:ea typeface="Times New Roman"/>
              <a:cs typeface="Times New Roman"/>
              <a:sym typeface="Times New Roman"/>
            </a:endParaRPr>
          </a:p>
          <a:p>
            <a:pPr indent="457200" lvl="0" marL="457200" rtl="0" algn="just">
              <a:spcBef>
                <a:spcPts val="0"/>
              </a:spcBef>
              <a:spcAft>
                <a:spcPts val="0"/>
              </a:spcAft>
              <a:buNone/>
            </a:pPr>
            <a:r>
              <a:rPr lang="en">
                <a:latin typeface="Times New Roman"/>
                <a:ea typeface="Times New Roman"/>
                <a:cs typeface="Times New Roman"/>
                <a:sym typeface="Times New Roman"/>
              </a:rPr>
              <a:t>a. XOR the L, A, and B channels of img_lab with mask_l, mask_a, and mask_b, respectively. </a:t>
            </a:r>
            <a:endParaRPr>
              <a:latin typeface="Times New Roman"/>
              <a:ea typeface="Times New Roman"/>
              <a:cs typeface="Times New Roman"/>
              <a:sym typeface="Times New Roman"/>
            </a:endParaRPr>
          </a:p>
          <a:p>
            <a:pPr indent="457200" lvl="0" marL="457200" rtl="0" algn="just">
              <a:spcBef>
                <a:spcPts val="0"/>
              </a:spcBef>
              <a:spcAft>
                <a:spcPts val="0"/>
              </a:spcAft>
              <a:buNone/>
            </a:pPr>
            <a:r>
              <a:rPr lang="en">
                <a:latin typeface="Times New Roman"/>
                <a:ea typeface="Times New Roman"/>
                <a:cs typeface="Times New Roman"/>
                <a:sym typeface="Times New Roman"/>
              </a:rPr>
              <a:t>b. Merge the resulting channels back into a 3-dimensional numpy array using cv2.merge(), and store the result in a new variable img_scrambled. 13 </a:t>
            </a:r>
            <a:endParaRPr>
              <a:latin typeface="Times New Roman"/>
              <a:ea typeface="Times New Roman"/>
              <a:cs typeface="Times New Roman"/>
              <a:sym typeface="Times New Roman"/>
            </a:endParaRPr>
          </a:p>
          <a:p>
            <a:pPr indent="457200" lvl="0" marL="457200" rtl="0" algn="just">
              <a:spcBef>
                <a:spcPts val="0"/>
              </a:spcBef>
              <a:spcAft>
                <a:spcPts val="0"/>
              </a:spcAft>
              <a:buNone/>
            </a:pPr>
            <a:r>
              <a:rPr lang="en">
                <a:latin typeface="Times New Roman"/>
                <a:ea typeface="Times New Roman"/>
                <a:cs typeface="Times New Roman"/>
                <a:sym typeface="Times New Roman"/>
              </a:rPr>
              <a:t>c. Apply the permutation matrices to each channel of img_scrambled using np.take() and reshape() them. </a:t>
            </a:r>
            <a:endParaRPr>
              <a:latin typeface="Times New Roman"/>
              <a:ea typeface="Times New Roman"/>
              <a:cs typeface="Times New Roman"/>
              <a:sym typeface="Times New Roman"/>
            </a:endParaRPr>
          </a:p>
          <a:p>
            <a:pPr indent="-317500" lvl="0" marL="457200" rtl="0" algn="just">
              <a:spcBef>
                <a:spcPts val="0"/>
              </a:spcBef>
              <a:spcAft>
                <a:spcPts val="0"/>
              </a:spcAft>
              <a:buSzPts val="1400"/>
              <a:buAutoNum type="arabicPeriod"/>
            </a:pPr>
            <a:r>
              <a:rPr lang="en">
                <a:latin typeface="Times New Roman"/>
                <a:ea typeface="Times New Roman"/>
                <a:cs typeface="Times New Roman"/>
                <a:sym typeface="Times New Roman"/>
              </a:rPr>
              <a:t> Return the scrambled image and the three random number generators as output. </a:t>
            </a:r>
            <a:endParaRPr>
              <a:latin typeface="Times New Roman"/>
              <a:ea typeface="Times New Roman"/>
              <a:cs typeface="Times New Roman"/>
              <a:sym typeface="Times New Roman"/>
            </a:endParaRPr>
          </a:p>
        </p:txBody>
      </p:sp>
      <p:pic>
        <p:nvPicPr>
          <p:cNvPr id="242" name="Google Shape;242;p37"/>
          <p:cNvPicPr preferRelativeResize="0"/>
          <p:nvPr/>
        </p:nvPicPr>
        <p:blipFill>
          <a:blip r:embed="rId3">
            <a:alphaModFix/>
          </a:blip>
          <a:stretch>
            <a:fillRect/>
          </a:stretch>
        </p:blipFill>
        <p:spPr>
          <a:xfrm>
            <a:off x="2582275" y="2300925"/>
            <a:ext cx="3695700" cy="342900"/>
          </a:xfrm>
          <a:prstGeom prst="rect">
            <a:avLst/>
          </a:prstGeom>
          <a:noFill/>
          <a:ln>
            <a:noFill/>
          </a:ln>
        </p:spPr>
      </p:pic>
      <p:sp>
        <p:nvSpPr>
          <p:cNvPr id="243" name="Google Shape;243;p3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38"/>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Encryption using Pseudorandom Chaotic Image Scrambling (PCIS)</a:t>
            </a:r>
            <a:endParaRPr/>
          </a:p>
        </p:txBody>
      </p:sp>
      <p:pic>
        <p:nvPicPr>
          <p:cNvPr id="249" name="Google Shape;249;p38"/>
          <p:cNvPicPr preferRelativeResize="0"/>
          <p:nvPr/>
        </p:nvPicPr>
        <p:blipFill rotWithShape="1">
          <a:blip r:embed="rId3">
            <a:alphaModFix/>
          </a:blip>
          <a:srcRect b="0" l="0" r="44604" t="0"/>
          <a:stretch/>
        </p:blipFill>
        <p:spPr>
          <a:xfrm>
            <a:off x="950300" y="366525"/>
            <a:ext cx="6712800" cy="4006025"/>
          </a:xfrm>
          <a:prstGeom prst="rect">
            <a:avLst/>
          </a:prstGeom>
          <a:noFill/>
          <a:ln>
            <a:noFill/>
          </a:ln>
        </p:spPr>
      </p:pic>
      <p:sp>
        <p:nvSpPr>
          <p:cNvPr id="250" name="Google Shape;250;p3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39"/>
          <p:cNvSpPr txBox="1"/>
          <p:nvPr>
            <p:ph idx="1" type="body"/>
          </p:nvPr>
        </p:nvSpPr>
        <p:spPr>
          <a:xfrm>
            <a:off x="723300" y="644250"/>
            <a:ext cx="7697400" cy="3855000"/>
          </a:xfrm>
          <a:prstGeom prst="rect">
            <a:avLst/>
          </a:prstGeom>
        </p:spPr>
        <p:txBody>
          <a:bodyPr anchorCtr="0" anchor="ctr" bIns="91425" lIns="91425" spcFirstLastPara="1" rIns="91425" wrap="square" tIns="91425">
            <a:normAutofit/>
          </a:bodyPr>
          <a:lstStyle/>
          <a:p>
            <a:pPr indent="0" lvl="0" marL="0" rtl="0" algn="just">
              <a:lnSpc>
                <a:spcPct val="115000"/>
              </a:lnSpc>
              <a:spcBef>
                <a:spcPts val="0"/>
              </a:spcBef>
              <a:spcAft>
                <a:spcPts val="0"/>
              </a:spcAft>
              <a:buNone/>
            </a:pPr>
            <a:r>
              <a:rPr b="1" lang="en" sz="1800">
                <a:solidFill>
                  <a:srgbClr val="000000"/>
                </a:solidFill>
                <a:latin typeface="Times New Roman"/>
                <a:ea typeface="Times New Roman"/>
                <a:cs typeface="Times New Roman"/>
                <a:sym typeface="Times New Roman"/>
              </a:rPr>
              <a:t>Module 4: Engine for Decryption</a:t>
            </a:r>
            <a:endParaRPr b="1" sz="1800">
              <a:solidFill>
                <a:srgbClr val="000000"/>
              </a:solidFill>
              <a:latin typeface="Times New Roman"/>
              <a:ea typeface="Times New Roman"/>
              <a:cs typeface="Times New Roman"/>
              <a:sym typeface="Times New Roman"/>
            </a:endParaRPr>
          </a:p>
          <a:p>
            <a:pPr indent="0" lvl="0" marL="0" rtl="0" algn="just">
              <a:lnSpc>
                <a:spcPct val="115000"/>
              </a:lnSpc>
              <a:spcBef>
                <a:spcPts val="0"/>
              </a:spcBef>
              <a:spcAft>
                <a:spcPts val="0"/>
              </a:spcAft>
              <a:buNone/>
            </a:pPr>
            <a:r>
              <a:t/>
            </a:r>
            <a:endParaRPr sz="1400">
              <a:solidFill>
                <a:srgbClr val="000000"/>
              </a:solidFill>
              <a:latin typeface="Times New Roman"/>
              <a:ea typeface="Times New Roman"/>
              <a:cs typeface="Times New Roman"/>
              <a:sym typeface="Times New Roman"/>
            </a:endParaRPr>
          </a:p>
          <a:p>
            <a:pPr indent="0" lvl="0" marL="0" rtl="0" algn="just">
              <a:lnSpc>
                <a:spcPct val="115000"/>
              </a:lnSpc>
              <a:spcBef>
                <a:spcPts val="0"/>
              </a:spcBef>
              <a:spcAft>
                <a:spcPts val="0"/>
              </a:spcAft>
              <a:buNone/>
            </a:pPr>
            <a:r>
              <a:rPr lang="en" sz="1400">
                <a:solidFill>
                  <a:srgbClr val="000000"/>
                </a:solidFill>
                <a:latin typeface="Times New Roman"/>
                <a:ea typeface="Times New Roman"/>
                <a:cs typeface="Times New Roman"/>
                <a:sym typeface="Times New Roman"/>
              </a:rPr>
              <a:t>Proposed Algorithm : Pseudorandom Chaotic Image Scrambling (PCIS)</a:t>
            </a:r>
            <a:endParaRPr sz="1400">
              <a:solidFill>
                <a:srgbClr val="000000"/>
              </a:solidFill>
              <a:latin typeface="Times New Roman"/>
              <a:ea typeface="Times New Roman"/>
              <a:cs typeface="Times New Roman"/>
              <a:sym typeface="Times New Roman"/>
            </a:endParaRPr>
          </a:p>
          <a:p>
            <a:pPr indent="0" lvl="0" marL="0" rtl="0" algn="just">
              <a:lnSpc>
                <a:spcPct val="115000"/>
              </a:lnSpc>
              <a:spcBef>
                <a:spcPts val="0"/>
              </a:spcBef>
              <a:spcAft>
                <a:spcPts val="0"/>
              </a:spcAft>
              <a:buNone/>
            </a:pPr>
            <a:r>
              <a:t/>
            </a:r>
            <a:endParaRPr sz="1400">
              <a:solidFill>
                <a:srgbClr val="000000"/>
              </a:solidFill>
              <a:latin typeface="Times New Roman"/>
              <a:ea typeface="Times New Roman"/>
              <a:cs typeface="Times New Roman"/>
              <a:sym typeface="Times New Roman"/>
            </a:endParaRPr>
          </a:p>
          <a:p>
            <a:pPr indent="457200" lvl="0" marL="0" rtl="0" algn="just">
              <a:lnSpc>
                <a:spcPct val="115000"/>
              </a:lnSpc>
              <a:spcBef>
                <a:spcPts val="0"/>
              </a:spcBef>
              <a:spcAft>
                <a:spcPts val="0"/>
              </a:spcAft>
              <a:buNone/>
            </a:pPr>
            <a:r>
              <a:rPr b="1" lang="en" sz="1400">
                <a:solidFill>
                  <a:srgbClr val="000000"/>
                </a:solidFill>
                <a:latin typeface="Times New Roman"/>
                <a:ea typeface="Times New Roman"/>
                <a:cs typeface="Times New Roman"/>
                <a:sym typeface="Times New Roman"/>
              </a:rPr>
              <a:t>Input:</a:t>
            </a:r>
            <a:endParaRPr b="1" sz="1400">
              <a:solidFill>
                <a:srgbClr val="000000"/>
              </a:solidFill>
              <a:latin typeface="Times New Roman"/>
              <a:ea typeface="Times New Roman"/>
              <a:cs typeface="Times New Roman"/>
              <a:sym typeface="Times New Roman"/>
            </a:endParaRPr>
          </a:p>
          <a:p>
            <a:pPr indent="-317500" lvl="0" marL="914400" rtl="0" algn="just">
              <a:lnSpc>
                <a:spcPct val="115000"/>
              </a:lnSpc>
              <a:spcBef>
                <a:spcPts val="0"/>
              </a:spcBef>
              <a:spcAft>
                <a:spcPts val="0"/>
              </a:spcAft>
              <a:buClr>
                <a:srgbClr val="000000"/>
              </a:buClr>
              <a:buSzPts val="1400"/>
              <a:buFont typeface="Times New Roman"/>
              <a:buChar char="●"/>
            </a:pPr>
            <a:r>
              <a:rPr lang="en" sz="1400">
                <a:solidFill>
                  <a:srgbClr val="000000"/>
                </a:solidFill>
                <a:latin typeface="Times New Roman"/>
                <a:ea typeface="Times New Roman"/>
                <a:cs typeface="Times New Roman"/>
                <a:sym typeface="Times New Roman"/>
              </a:rPr>
              <a:t>img_scrambled: An encrypted version of the input image represented as a 3-dimensional numpy array with shape (height, width, channels) in LAB color space.</a:t>
            </a:r>
            <a:endParaRPr sz="1400">
              <a:solidFill>
                <a:srgbClr val="000000"/>
              </a:solidFill>
              <a:latin typeface="Times New Roman"/>
              <a:ea typeface="Times New Roman"/>
              <a:cs typeface="Times New Roman"/>
              <a:sym typeface="Times New Roman"/>
            </a:endParaRPr>
          </a:p>
          <a:p>
            <a:pPr indent="-317500" lvl="0" marL="914400" rtl="0" algn="just">
              <a:lnSpc>
                <a:spcPct val="115000"/>
              </a:lnSpc>
              <a:spcBef>
                <a:spcPts val="0"/>
              </a:spcBef>
              <a:spcAft>
                <a:spcPts val="0"/>
              </a:spcAft>
              <a:buClr>
                <a:srgbClr val="000000"/>
              </a:buClr>
              <a:buSzPts val="1400"/>
              <a:buFont typeface="Times New Roman"/>
              <a:buChar char="●"/>
            </a:pPr>
            <a:r>
              <a:rPr lang="en" sz="1400">
                <a:solidFill>
                  <a:srgbClr val="000000"/>
                </a:solidFill>
                <a:latin typeface="Times New Roman"/>
                <a:ea typeface="Times New Roman"/>
                <a:cs typeface="Times New Roman"/>
                <a:sym typeface="Times New Roman"/>
              </a:rPr>
              <a:t>seed: The same list of keys passed in as encryption input.</a:t>
            </a:r>
            <a:endParaRPr sz="1400" u="sng">
              <a:solidFill>
                <a:srgbClr val="000000"/>
              </a:solidFill>
              <a:latin typeface="Times New Roman"/>
              <a:ea typeface="Times New Roman"/>
              <a:cs typeface="Times New Roman"/>
              <a:sym typeface="Times New Roman"/>
            </a:endParaRPr>
          </a:p>
          <a:p>
            <a:pPr indent="0" lvl="0" marL="0" rtl="0" algn="just">
              <a:lnSpc>
                <a:spcPct val="115000"/>
              </a:lnSpc>
              <a:spcBef>
                <a:spcPts val="0"/>
              </a:spcBef>
              <a:spcAft>
                <a:spcPts val="0"/>
              </a:spcAft>
              <a:buNone/>
            </a:pPr>
            <a:r>
              <a:t/>
            </a:r>
            <a:endParaRPr sz="1400" u="sng">
              <a:solidFill>
                <a:srgbClr val="000000"/>
              </a:solidFill>
              <a:latin typeface="Times New Roman"/>
              <a:ea typeface="Times New Roman"/>
              <a:cs typeface="Times New Roman"/>
              <a:sym typeface="Times New Roman"/>
            </a:endParaRPr>
          </a:p>
          <a:p>
            <a:pPr indent="457200" lvl="0" marL="0" rtl="0" algn="just">
              <a:lnSpc>
                <a:spcPct val="115000"/>
              </a:lnSpc>
              <a:spcBef>
                <a:spcPts val="0"/>
              </a:spcBef>
              <a:spcAft>
                <a:spcPts val="0"/>
              </a:spcAft>
              <a:buNone/>
            </a:pPr>
            <a:r>
              <a:rPr b="1" lang="en" sz="1400">
                <a:solidFill>
                  <a:srgbClr val="000000"/>
                </a:solidFill>
                <a:latin typeface="Times New Roman"/>
                <a:ea typeface="Times New Roman"/>
                <a:cs typeface="Times New Roman"/>
                <a:sym typeface="Times New Roman"/>
              </a:rPr>
              <a:t>Output:	</a:t>
            </a:r>
            <a:endParaRPr b="1" sz="1400">
              <a:solidFill>
                <a:srgbClr val="000000"/>
              </a:solidFill>
              <a:latin typeface="Times New Roman"/>
              <a:ea typeface="Times New Roman"/>
              <a:cs typeface="Times New Roman"/>
              <a:sym typeface="Times New Roman"/>
            </a:endParaRPr>
          </a:p>
          <a:p>
            <a:pPr indent="-317500" lvl="0" marL="914400" rtl="0" algn="just">
              <a:lnSpc>
                <a:spcPct val="115000"/>
              </a:lnSpc>
              <a:spcBef>
                <a:spcPts val="0"/>
              </a:spcBef>
              <a:spcAft>
                <a:spcPts val="0"/>
              </a:spcAft>
              <a:buClr>
                <a:srgbClr val="000000"/>
              </a:buClr>
              <a:buSzPts val="1400"/>
              <a:buFont typeface="Times New Roman"/>
              <a:buChar char="●"/>
            </a:pPr>
            <a:r>
              <a:rPr lang="en" sz="1400">
                <a:solidFill>
                  <a:srgbClr val="000000"/>
                </a:solidFill>
                <a:latin typeface="Times New Roman"/>
                <a:ea typeface="Times New Roman"/>
                <a:cs typeface="Times New Roman"/>
                <a:sym typeface="Times New Roman"/>
              </a:rPr>
              <a:t>img: An image represented as a 3-dimensional numpy array with shape (height, width, channels) in BGR color space.</a:t>
            </a:r>
            <a:endParaRPr b="1" sz="1400">
              <a:solidFill>
                <a:srgbClr val="000000"/>
              </a:solidFill>
              <a:latin typeface="Times New Roman"/>
              <a:ea typeface="Times New Roman"/>
              <a:cs typeface="Times New Roman"/>
              <a:sym typeface="Times New Roman"/>
            </a:endParaRPr>
          </a:p>
        </p:txBody>
      </p:sp>
      <p:sp>
        <p:nvSpPr>
          <p:cNvPr id="256" name="Google Shape;256;p3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40"/>
          <p:cNvSpPr txBox="1"/>
          <p:nvPr/>
        </p:nvSpPr>
        <p:spPr>
          <a:xfrm>
            <a:off x="343625" y="95125"/>
            <a:ext cx="8466000" cy="4937100"/>
          </a:xfrm>
          <a:prstGeom prst="rect">
            <a:avLst/>
          </a:prstGeom>
          <a:noFill/>
          <a:ln>
            <a:noFill/>
          </a:ln>
        </p:spPr>
        <p:txBody>
          <a:bodyPr anchorCtr="0" anchor="ctr" bIns="91425" lIns="91425" spcFirstLastPara="1" rIns="91425" wrap="square" tIns="91425">
            <a:spAutoFit/>
          </a:bodyPr>
          <a:lstStyle/>
          <a:p>
            <a:pPr indent="0" lvl="0" marL="0" rtl="0" algn="just">
              <a:lnSpc>
                <a:spcPct val="115000"/>
              </a:lnSpc>
              <a:spcBef>
                <a:spcPts val="0"/>
              </a:spcBef>
              <a:spcAft>
                <a:spcPts val="0"/>
              </a:spcAft>
              <a:buNone/>
            </a:pPr>
            <a:r>
              <a:rPr b="1" lang="en">
                <a:latin typeface="Times New Roman"/>
                <a:ea typeface="Times New Roman"/>
                <a:cs typeface="Times New Roman"/>
                <a:sym typeface="Times New Roman"/>
              </a:rPr>
              <a:t>Algorithm:</a:t>
            </a:r>
            <a:endParaRPr b="1">
              <a:latin typeface="Times New Roman"/>
              <a:ea typeface="Times New Roman"/>
              <a:cs typeface="Times New Roman"/>
              <a:sym typeface="Times New Roman"/>
            </a:endParaRPr>
          </a:p>
          <a:p>
            <a:pPr indent="-317500" lvl="0" marL="457200" rtl="0" algn="just">
              <a:lnSpc>
                <a:spcPct val="115000"/>
              </a:lnSpc>
              <a:spcBef>
                <a:spcPts val="0"/>
              </a:spcBef>
              <a:spcAft>
                <a:spcPts val="0"/>
              </a:spcAft>
              <a:buSzPts val="1400"/>
              <a:buFont typeface="Times New Roman"/>
              <a:buAutoNum type="arabicPeriod"/>
            </a:pPr>
            <a:r>
              <a:rPr lang="en">
                <a:latin typeface="Times New Roman"/>
                <a:ea typeface="Times New Roman"/>
                <a:cs typeface="Times New Roman"/>
                <a:sym typeface="Times New Roman"/>
              </a:rPr>
              <a:t>Initialize three pseudorandom number generators with the seed provided in the input.</a:t>
            </a:r>
            <a:endParaRPr>
              <a:latin typeface="Times New Roman"/>
              <a:ea typeface="Times New Roman"/>
              <a:cs typeface="Times New Roman"/>
              <a:sym typeface="Times New Roman"/>
            </a:endParaRPr>
          </a:p>
          <a:p>
            <a:pPr indent="-317500" lvl="0" marL="457200" rtl="0" algn="just">
              <a:lnSpc>
                <a:spcPct val="115000"/>
              </a:lnSpc>
              <a:spcBef>
                <a:spcPts val="0"/>
              </a:spcBef>
              <a:spcAft>
                <a:spcPts val="0"/>
              </a:spcAft>
              <a:buSzPts val="1400"/>
              <a:buFont typeface="Times New Roman"/>
              <a:buAutoNum type="arabicPeriod"/>
            </a:pPr>
            <a:r>
              <a:rPr lang="en">
                <a:latin typeface="Times New Roman"/>
                <a:ea typeface="Times New Roman"/>
                <a:cs typeface="Times New Roman"/>
                <a:sym typeface="Times New Roman"/>
              </a:rPr>
              <a:t>Create three permutation matrices by applying a chaotic map to a zero matrix. The map is defined as </a:t>
            </a:r>
            <a:endParaRPr>
              <a:latin typeface="Times New Roman"/>
              <a:ea typeface="Times New Roman"/>
              <a:cs typeface="Times New Roman"/>
              <a:sym typeface="Times New Roman"/>
            </a:endParaRPr>
          </a:p>
          <a:p>
            <a:pPr indent="0" lvl="0" marL="457200" rtl="0" algn="just">
              <a:lnSpc>
                <a:spcPct val="115000"/>
              </a:lnSpc>
              <a:spcBef>
                <a:spcPts val="0"/>
              </a:spcBef>
              <a:spcAft>
                <a:spcPts val="0"/>
              </a:spcAft>
              <a:buNone/>
            </a:pPr>
            <a:r>
              <a:t/>
            </a:r>
            <a:endParaRPr>
              <a:latin typeface="Times New Roman"/>
              <a:ea typeface="Times New Roman"/>
              <a:cs typeface="Times New Roman"/>
              <a:sym typeface="Times New Roman"/>
            </a:endParaRPr>
          </a:p>
          <a:p>
            <a:pPr indent="0" lvl="0" marL="457200" rtl="0" algn="just">
              <a:lnSpc>
                <a:spcPct val="115000"/>
              </a:lnSpc>
              <a:spcBef>
                <a:spcPts val="0"/>
              </a:spcBef>
              <a:spcAft>
                <a:spcPts val="0"/>
              </a:spcAft>
              <a:buNone/>
            </a:pPr>
            <a:r>
              <a:t/>
            </a:r>
            <a:endParaRPr>
              <a:latin typeface="Times New Roman"/>
              <a:ea typeface="Times New Roman"/>
              <a:cs typeface="Times New Roman"/>
              <a:sym typeface="Times New Roman"/>
            </a:endParaRPr>
          </a:p>
          <a:p>
            <a:pPr indent="0" lvl="0" marL="457200" rtl="0" algn="just">
              <a:lnSpc>
                <a:spcPct val="115000"/>
              </a:lnSpc>
              <a:spcBef>
                <a:spcPts val="0"/>
              </a:spcBef>
              <a:spcAft>
                <a:spcPts val="0"/>
              </a:spcAft>
              <a:buNone/>
            </a:pPr>
            <a:r>
              <a:rPr lang="en">
                <a:latin typeface="Times New Roman"/>
                <a:ea typeface="Times New Roman"/>
                <a:cs typeface="Times New Roman"/>
                <a:sym typeface="Times New Roman"/>
              </a:rPr>
              <a:t>where `perm` is the previous permutation matrix (or the zero matrix for the first iteration) and `i` is the iteration number and α is in a range of 2 to 3. The output is then sorted to create a permutation matrix that can be applied to the corresponding color channel of the input image.</a:t>
            </a:r>
            <a:endParaRPr>
              <a:latin typeface="Times New Roman"/>
              <a:ea typeface="Times New Roman"/>
              <a:cs typeface="Times New Roman"/>
              <a:sym typeface="Times New Roman"/>
            </a:endParaRPr>
          </a:p>
          <a:p>
            <a:pPr indent="-317500" lvl="0" marL="457200" rtl="0" algn="just">
              <a:lnSpc>
                <a:spcPct val="115000"/>
              </a:lnSpc>
              <a:spcBef>
                <a:spcPts val="0"/>
              </a:spcBef>
              <a:spcAft>
                <a:spcPts val="0"/>
              </a:spcAft>
              <a:buSzPts val="1400"/>
              <a:buFont typeface="Times New Roman"/>
              <a:buAutoNum type="arabicPeriod"/>
            </a:pPr>
            <a:r>
              <a:rPr lang="en">
                <a:latin typeface="Times New Roman"/>
                <a:ea typeface="Times New Roman"/>
                <a:cs typeface="Times New Roman"/>
                <a:sym typeface="Times New Roman"/>
              </a:rPr>
              <a:t>Generate three masks which will be used to XOR with the unscrambled image to obtain the original image.</a:t>
            </a:r>
            <a:endParaRPr>
              <a:latin typeface="Times New Roman"/>
              <a:ea typeface="Times New Roman"/>
              <a:cs typeface="Times New Roman"/>
              <a:sym typeface="Times New Roman"/>
            </a:endParaRPr>
          </a:p>
          <a:p>
            <a:pPr indent="-317500" lvl="0" marL="457200" rtl="0" algn="just">
              <a:lnSpc>
                <a:spcPct val="115000"/>
              </a:lnSpc>
              <a:spcBef>
                <a:spcPts val="0"/>
              </a:spcBef>
              <a:spcAft>
                <a:spcPts val="0"/>
              </a:spcAft>
              <a:buSzPts val="1400"/>
              <a:buFont typeface="Times New Roman"/>
              <a:buAutoNum type="arabicPeriod"/>
            </a:pPr>
            <a:r>
              <a:rPr lang="en">
                <a:latin typeface="Times New Roman"/>
                <a:ea typeface="Times New Roman"/>
                <a:cs typeface="Times New Roman"/>
                <a:sym typeface="Times New Roman"/>
              </a:rPr>
              <a:t>Reshape the masks to match the shape of the scrambled image using `np.broadcast_to()`.</a:t>
            </a:r>
            <a:endParaRPr>
              <a:latin typeface="Times New Roman"/>
              <a:ea typeface="Times New Roman"/>
              <a:cs typeface="Times New Roman"/>
              <a:sym typeface="Times New Roman"/>
            </a:endParaRPr>
          </a:p>
          <a:p>
            <a:pPr indent="-317500" lvl="0" marL="457200" rtl="0" algn="just">
              <a:lnSpc>
                <a:spcPct val="115000"/>
              </a:lnSpc>
              <a:spcBef>
                <a:spcPts val="0"/>
              </a:spcBef>
              <a:spcAft>
                <a:spcPts val="0"/>
              </a:spcAft>
              <a:buSzPts val="1400"/>
              <a:buFont typeface="Times New Roman"/>
              <a:buAutoNum type="arabicPeriod"/>
            </a:pPr>
            <a:r>
              <a:rPr lang="en">
                <a:latin typeface="Times New Roman"/>
                <a:ea typeface="Times New Roman"/>
                <a:cs typeface="Times New Roman"/>
                <a:sym typeface="Times New Roman"/>
              </a:rPr>
              <a:t>Unscramble the image </a:t>
            </a:r>
            <a:endParaRPr>
              <a:latin typeface="Times New Roman"/>
              <a:ea typeface="Times New Roman"/>
              <a:cs typeface="Times New Roman"/>
              <a:sym typeface="Times New Roman"/>
            </a:endParaRPr>
          </a:p>
          <a:p>
            <a:pPr indent="-317500" lvl="1" marL="914400" rtl="0" algn="just">
              <a:lnSpc>
                <a:spcPct val="115000"/>
              </a:lnSpc>
              <a:spcBef>
                <a:spcPts val="0"/>
              </a:spcBef>
              <a:spcAft>
                <a:spcPts val="0"/>
              </a:spcAft>
              <a:buSzPts val="1400"/>
              <a:buFont typeface="Times New Roman"/>
              <a:buAutoNum type="alphaLcPeriod"/>
            </a:pPr>
            <a:r>
              <a:rPr lang="en">
                <a:latin typeface="Times New Roman"/>
                <a:ea typeface="Times New Roman"/>
                <a:cs typeface="Times New Roman"/>
                <a:sym typeface="Times New Roman"/>
              </a:rPr>
              <a:t>Apply the corresponding permutation matrix and XORing with the corresponding mask for each color channel.</a:t>
            </a:r>
            <a:endParaRPr>
              <a:latin typeface="Times New Roman"/>
              <a:ea typeface="Times New Roman"/>
              <a:cs typeface="Times New Roman"/>
              <a:sym typeface="Times New Roman"/>
            </a:endParaRPr>
          </a:p>
          <a:p>
            <a:pPr indent="-317500" lvl="1" marL="914400" rtl="0" algn="just">
              <a:lnSpc>
                <a:spcPct val="115000"/>
              </a:lnSpc>
              <a:spcBef>
                <a:spcPts val="0"/>
              </a:spcBef>
              <a:spcAft>
                <a:spcPts val="0"/>
              </a:spcAft>
              <a:buSzPts val="1400"/>
              <a:buFont typeface="Times New Roman"/>
              <a:buAutoNum type="alphaLcPeriod"/>
            </a:pPr>
            <a:r>
              <a:rPr lang="en">
                <a:latin typeface="Times New Roman"/>
                <a:ea typeface="Times New Roman"/>
                <a:cs typeface="Times New Roman"/>
                <a:sym typeface="Times New Roman"/>
              </a:rPr>
              <a:t>Reshape the permutation matrix, then reordering the corresponding color channel of the scrambled image, and finally reshaping it back to the original shape. </a:t>
            </a:r>
            <a:endParaRPr>
              <a:latin typeface="Times New Roman"/>
              <a:ea typeface="Times New Roman"/>
              <a:cs typeface="Times New Roman"/>
              <a:sym typeface="Times New Roman"/>
            </a:endParaRPr>
          </a:p>
          <a:p>
            <a:pPr indent="-317500" lvl="1" marL="914400" rtl="0" algn="just">
              <a:lnSpc>
                <a:spcPct val="115000"/>
              </a:lnSpc>
              <a:spcBef>
                <a:spcPts val="0"/>
              </a:spcBef>
              <a:spcAft>
                <a:spcPts val="0"/>
              </a:spcAft>
              <a:buSzPts val="1400"/>
              <a:buFont typeface="Times New Roman"/>
              <a:buAutoNum type="alphaLcPeriod"/>
            </a:pPr>
            <a:r>
              <a:rPr lang="en">
                <a:latin typeface="Times New Roman"/>
                <a:ea typeface="Times New Roman"/>
                <a:cs typeface="Times New Roman"/>
                <a:sym typeface="Times New Roman"/>
              </a:rPr>
              <a:t>The unscrambled color channels are obtained by XORing the unscrambled image with the corresponding masks.</a:t>
            </a:r>
            <a:endParaRPr>
              <a:latin typeface="Times New Roman"/>
              <a:ea typeface="Times New Roman"/>
              <a:cs typeface="Times New Roman"/>
              <a:sym typeface="Times New Roman"/>
            </a:endParaRPr>
          </a:p>
          <a:p>
            <a:pPr indent="-317500" lvl="0" marL="457200" rtl="0" algn="just">
              <a:lnSpc>
                <a:spcPct val="115000"/>
              </a:lnSpc>
              <a:spcBef>
                <a:spcPts val="0"/>
              </a:spcBef>
              <a:spcAft>
                <a:spcPts val="0"/>
              </a:spcAft>
              <a:buSzPts val="1400"/>
              <a:buFont typeface="Times New Roman"/>
              <a:buAutoNum type="arabicPeriod"/>
            </a:pPr>
            <a:r>
              <a:rPr lang="en">
                <a:latin typeface="Times New Roman"/>
                <a:ea typeface="Times New Roman"/>
                <a:cs typeface="Times New Roman"/>
                <a:sym typeface="Times New Roman"/>
              </a:rPr>
              <a:t>Convert the unscrambled image from LAB color space to BGR color space.</a:t>
            </a:r>
            <a:endParaRPr>
              <a:latin typeface="Times New Roman"/>
              <a:ea typeface="Times New Roman"/>
              <a:cs typeface="Times New Roman"/>
              <a:sym typeface="Times New Roman"/>
            </a:endParaRPr>
          </a:p>
          <a:p>
            <a:pPr indent="-317500" lvl="0" marL="457200" rtl="0" algn="just">
              <a:lnSpc>
                <a:spcPct val="115000"/>
              </a:lnSpc>
              <a:spcBef>
                <a:spcPts val="0"/>
              </a:spcBef>
              <a:spcAft>
                <a:spcPts val="0"/>
              </a:spcAft>
              <a:buSzPts val="1400"/>
              <a:buFont typeface="Times New Roman"/>
              <a:buAutoNum type="arabicPeriod"/>
            </a:pPr>
            <a:r>
              <a:rPr lang="en">
                <a:latin typeface="Times New Roman"/>
                <a:ea typeface="Times New Roman"/>
                <a:cs typeface="Times New Roman"/>
                <a:sym typeface="Times New Roman"/>
              </a:rPr>
              <a:t> Return the unscrambled image.</a:t>
            </a:r>
            <a:endParaRPr>
              <a:latin typeface="Times New Roman"/>
              <a:ea typeface="Times New Roman"/>
              <a:cs typeface="Times New Roman"/>
              <a:sym typeface="Times New Roman"/>
            </a:endParaRPr>
          </a:p>
        </p:txBody>
      </p:sp>
      <p:pic>
        <p:nvPicPr>
          <p:cNvPr id="262" name="Google Shape;262;p40"/>
          <p:cNvPicPr preferRelativeResize="0"/>
          <p:nvPr/>
        </p:nvPicPr>
        <p:blipFill>
          <a:blip r:embed="rId3">
            <a:alphaModFix/>
          </a:blip>
          <a:stretch>
            <a:fillRect/>
          </a:stretch>
        </p:blipFill>
        <p:spPr>
          <a:xfrm>
            <a:off x="2728775" y="1030825"/>
            <a:ext cx="3695700" cy="342900"/>
          </a:xfrm>
          <a:prstGeom prst="rect">
            <a:avLst/>
          </a:prstGeom>
          <a:noFill/>
          <a:ln>
            <a:noFill/>
          </a:ln>
        </p:spPr>
      </p:pic>
      <p:sp>
        <p:nvSpPr>
          <p:cNvPr id="263" name="Google Shape;263;p4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pic>
        <p:nvPicPr>
          <p:cNvPr id="268" name="Google Shape;268;p41"/>
          <p:cNvPicPr preferRelativeResize="0"/>
          <p:nvPr/>
        </p:nvPicPr>
        <p:blipFill>
          <a:blip r:embed="rId3">
            <a:alphaModFix/>
          </a:blip>
          <a:stretch>
            <a:fillRect/>
          </a:stretch>
        </p:blipFill>
        <p:spPr>
          <a:xfrm>
            <a:off x="1994825" y="150863"/>
            <a:ext cx="5053699" cy="4600176"/>
          </a:xfrm>
          <a:prstGeom prst="rect">
            <a:avLst/>
          </a:prstGeom>
          <a:noFill/>
          <a:ln>
            <a:noFill/>
          </a:ln>
        </p:spPr>
      </p:pic>
      <p:sp>
        <p:nvSpPr>
          <p:cNvPr id="269" name="Google Shape;269;p41"/>
          <p:cNvSpPr txBox="1"/>
          <p:nvPr/>
        </p:nvSpPr>
        <p:spPr>
          <a:xfrm>
            <a:off x="2155200" y="4751050"/>
            <a:ext cx="4833600" cy="384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300">
                <a:solidFill>
                  <a:schemeClr val="accent1"/>
                </a:solidFill>
                <a:latin typeface="Times New Roman"/>
                <a:ea typeface="Times New Roman"/>
                <a:cs typeface="Times New Roman"/>
                <a:sym typeface="Times New Roman"/>
              </a:rPr>
              <a:t>De</a:t>
            </a:r>
            <a:r>
              <a:rPr lang="en" sz="1300">
                <a:solidFill>
                  <a:schemeClr val="accent1"/>
                </a:solidFill>
                <a:latin typeface="Times New Roman"/>
                <a:ea typeface="Times New Roman"/>
                <a:cs typeface="Times New Roman"/>
                <a:sym typeface="Times New Roman"/>
              </a:rPr>
              <a:t>cryption using Pseudorandom Chaotic Image Scrambling (PCIS)</a:t>
            </a:r>
            <a:endParaRPr/>
          </a:p>
        </p:txBody>
      </p:sp>
      <p:sp>
        <p:nvSpPr>
          <p:cNvPr id="270" name="Google Shape;270;p4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5"/>
          <p:cNvSpPr txBox="1"/>
          <p:nvPr>
            <p:ph type="title"/>
          </p:nvPr>
        </p:nvSpPr>
        <p:spPr>
          <a:xfrm>
            <a:off x="721225" y="669031"/>
            <a:ext cx="4501800" cy="55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Problem Statement</a:t>
            </a:r>
            <a:endParaRPr>
              <a:solidFill>
                <a:schemeClr val="dk2"/>
              </a:solidFill>
            </a:endParaRPr>
          </a:p>
        </p:txBody>
      </p:sp>
      <p:sp>
        <p:nvSpPr>
          <p:cNvPr id="101" name="Google Shape;101;p15"/>
          <p:cNvSpPr txBox="1"/>
          <p:nvPr>
            <p:ph idx="1" type="body"/>
          </p:nvPr>
        </p:nvSpPr>
        <p:spPr>
          <a:xfrm>
            <a:off x="721225" y="1351925"/>
            <a:ext cx="7949700" cy="2382600"/>
          </a:xfrm>
          <a:prstGeom prst="rect">
            <a:avLst/>
          </a:prstGeom>
        </p:spPr>
        <p:txBody>
          <a:bodyPr anchorCtr="0" anchor="t" bIns="91425" lIns="91425" spcFirstLastPara="1" rIns="91425" wrap="square" tIns="91425">
            <a:spAutoFit/>
          </a:bodyPr>
          <a:lstStyle/>
          <a:p>
            <a:pPr indent="0" lvl="0" marL="0" rtl="0" algn="just">
              <a:spcBef>
                <a:spcPts val="0"/>
              </a:spcBef>
              <a:spcAft>
                <a:spcPts val="0"/>
              </a:spcAft>
              <a:buNone/>
            </a:pPr>
            <a:r>
              <a:rPr lang="en" sz="1400">
                <a:solidFill>
                  <a:srgbClr val="000000"/>
                </a:solidFill>
                <a:latin typeface="Times New Roman"/>
                <a:ea typeface="Times New Roman"/>
                <a:cs typeface="Times New Roman"/>
                <a:sym typeface="Times New Roman"/>
              </a:rPr>
              <a:t>Hyperspectral imaging technology has become an indispensable tool in various industries such as agriculture, mineral exploration, and environmental monitoring. However, it's frequently necessary to prevent unauthorised access to the delicate information that hyperspectral photographs contain. Although encryption is a popular method for protecting hyperspectral data, it also comes with a number of difficulties. The original hyperspectral data may change during the encryption process, reducing the quality of the image and changing how it can be analysed.  Usually encryption converts hyperspectral images only to RGB color space. Secure key management is necessary for the usage of encryption as well, and this process can be difficult and time-consuming. Additionally, not all image processing tools may be compatible with encrypted hyperspectral pictures, restricting their usability in some applications. </a:t>
            </a:r>
            <a:endParaRPr sz="1400">
              <a:latin typeface="Times New Roman"/>
              <a:ea typeface="Times New Roman"/>
              <a:cs typeface="Times New Roman"/>
              <a:sym typeface="Times New Roman"/>
            </a:endParaRPr>
          </a:p>
        </p:txBody>
      </p:sp>
      <p:sp>
        <p:nvSpPr>
          <p:cNvPr id="102" name="Google Shape;102;p1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pic>
        <p:nvPicPr>
          <p:cNvPr id="275" name="Google Shape;275;p42"/>
          <p:cNvPicPr preferRelativeResize="0"/>
          <p:nvPr/>
        </p:nvPicPr>
        <p:blipFill rotWithShape="1">
          <a:blip r:embed="rId3">
            <a:alphaModFix/>
          </a:blip>
          <a:srcRect b="0" l="0" r="17293" t="26921"/>
          <a:stretch/>
        </p:blipFill>
        <p:spPr>
          <a:xfrm>
            <a:off x="1805025" y="0"/>
            <a:ext cx="5533924" cy="4769049"/>
          </a:xfrm>
          <a:prstGeom prst="rect">
            <a:avLst/>
          </a:prstGeom>
          <a:noFill/>
          <a:ln>
            <a:noFill/>
          </a:ln>
        </p:spPr>
      </p:pic>
      <p:sp>
        <p:nvSpPr>
          <p:cNvPr id="276" name="Google Shape;276;p42"/>
          <p:cNvSpPr txBox="1"/>
          <p:nvPr/>
        </p:nvSpPr>
        <p:spPr>
          <a:xfrm>
            <a:off x="3072000" y="4769050"/>
            <a:ext cx="3000000" cy="386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300">
                <a:latin typeface="Times New Roman"/>
                <a:ea typeface="Times New Roman"/>
                <a:cs typeface="Times New Roman"/>
                <a:sym typeface="Times New Roman"/>
              </a:rPr>
              <a:t>Results</a:t>
            </a:r>
            <a:endParaRPr>
              <a:latin typeface="Times New Roman"/>
              <a:ea typeface="Times New Roman"/>
              <a:cs typeface="Times New Roman"/>
              <a:sym typeface="Times New Roman"/>
            </a:endParaRPr>
          </a:p>
        </p:txBody>
      </p:sp>
      <p:sp>
        <p:nvSpPr>
          <p:cNvPr id="277" name="Google Shape;277;p4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pic>
        <p:nvPicPr>
          <p:cNvPr id="282" name="Google Shape;282;p43"/>
          <p:cNvPicPr preferRelativeResize="0"/>
          <p:nvPr/>
        </p:nvPicPr>
        <p:blipFill>
          <a:blip r:embed="rId3">
            <a:alphaModFix/>
          </a:blip>
          <a:stretch>
            <a:fillRect/>
          </a:stretch>
        </p:blipFill>
        <p:spPr>
          <a:xfrm>
            <a:off x="2559425" y="2977125"/>
            <a:ext cx="4025150" cy="1410292"/>
          </a:xfrm>
          <a:prstGeom prst="rect">
            <a:avLst/>
          </a:prstGeom>
          <a:noFill/>
          <a:ln>
            <a:noFill/>
          </a:ln>
        </p:spPr>
      </p:pic>
      <p:pic>
        <p:nvPicPr>
          <p:cNvPr id="283" name="Google Shape;283;p43"/>
          <p:cNvPicPr preferRelativeResize="0"/>
          <p:nvPr/>
        </p:nvPicPr>
        <p:blipFill>
          <a:blip r:embed="rId4">
            <a:alphaModFix/>
          </a:blip>
          <a:stretch>
            <a:fillRect/>
          </a:stretch>
        </p:blipFill>
        <p:spPr>
          <a:xfrm>
            <a:off x="2559425" y="1558074"/>
            <a:ext cx="4025151" cy="1419045"/>
          </a:xfrm>
          <a:prstGeom prst="rect">
            <a:avLst/>
          </a:prstGeom>
          <a:noFill/>
          <a:ln>
            <a:noFill/>
          </a:ln>
        </p:spPr>
      </p:pic>
      <p:pic>
        <p:nvPicPr>
          <p:cNvPr id="284" name="Google Shape;284;p43"/>
          <p:cNvPicPr preferRelativeResize="0"/>
          <p:nvPr/>
        </p:nvPicPr>
        <p:blipFill>
          <a:blip r:embed="rId5">
            <a:alphaModFix/>
          </a:blip>
          <a:stretch>
            <a:fillRect/>
          </a:stretch>
        </p:blipFill>
        <p:spPr>
          <a:xfrm>
            <a:off x="2559425" y="149839"/>
            <a:ext cx="4025151" cy="1408225"/>
          </a:xfrm>
          <a:prstGeom prst="rect">
            <a:avLst/>
          </a:prstGeom>
          <a:noFill/>
          <a:ln>
            <a:noFill/>
          </a:ln>
        </p:spPr>
      </p:pic>
      <p:sp>
        <p:nvSpPr>
          <p:cNvPr id="285" name="Google Shape;285;p43"/>
          <p:cNvSpPr txBox="1"/>
          <p:nvPr/>
        </p:nvSpPr>
        <p:spPr>
          <a:xfrm>
            <a:off x="1510200" y="4562053"/>
            <a:ext cx="6123600" cy="396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Times New Roman"/>
                <a:ea typeface="Times New Roman"/>
                <a:cs typeface="Times New Roman"/>
                <a:sym typeface="Times New Roman"/>
              </a:rPr>
              <a:t>Sample image bands over Encryption and Decryption algorithm</a:t>
            </a:r>
            <a:endParaRPr>
              <a:latin typeface="Times New Roman"/>
              <a:ea typeface="Times New Roman"/>
              <a:cs typeface="Times New Roman"/>
              <a:sym typeface="Times New Roman"/>
            </a:endParaRPr>
          </a:p>
        </p:txBody>
      </p:sp>
      <p:sp>
        <p:nvSpPr>
          <p:cNvPr id="286" name="Google Shape;286;p4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44"/>
          <p:cNvSpPr txBox="1"/>
          <p:nvPr>
            <p:ph type="title"/>
          </p:nvPr>
        </p:nvSpPr>
        <p:spPr>
          <a:xfrm>
            <a:off x="729450" y="1318650"/>
            <a:ext cx="6581100" cy="180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5000"/>
              <a:t>Metrics and Discussion</a:t>
            </a:r>
            <a:endParaRPr sz="5000"/>
          </a:p>
        </p:txBody>
      </p:sp>
      <p:sp>
        <p:nvSpPr>
          <p:cNvPr id="292" name="Google Shape;292;p4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45"/>
          <p:cNvSpPr txBox="1"/>
          <p:nvPr/>
        </p:nvSpPr>
        <p:spPr>
          <a:xfrm>
            <a:off x="500550" y="867900"/>
            <a:ext cx="8142900" cy="3621900"/>
          </a:xfrm>
          <a:prstGeom prst="rect">
            <a:avLst/>
          </a:prstGeom>
          <a:noFill/>
          <a:ln>
            <a:noFill/>
          </a:ln>
        </p:spPr>
        <p:txBody>
          <a:bodyPr anchorCtr="0" anchor="t" bIns="91425" lIns="91425" spcFirstLastPara="1" rIns="91425" wrap="square" tIns="91425">
            <a:spAutoFit/>
          </a:bodyPr>
          <a:lstStyle/>
          <a:p>
            <a:pPr indent="-317500" lvl="0" marL="457200" rtl="0" algn="just">
              <a:lnSpc>
                <a:spcPct val="115000"/>
              </a:lnSpc>
              <a:spcBef>
                <a:spcPts val="0"/>
              </a:spcBef>
              <a:spcAft>
                <a:spcPts val="0"/>
              </a:spcAft>
              <a:buSzPts val="1400"/>
              <a:buFont typeface="Times New Roman"/>
              <a:buChar char="●"/>
            </a:pPr>
            <a:r>
              <a:rPr lang="en">
                <a:latin typeface="Times New Roman"/>
                <a:ea typeface="Times New Roman"/>
                <a:cs typeface="Times New Roman"/>
                <a:sym typeface="Times New Roman"/>
              </a:rPr>
              <a:t>For this algorithm, we compute three image quality metrics: Peak Signal-to-Noise Ratio (PSNR), Structural Similarity Index (SSIM), and Mean Squared Error (MSE). These metrics are important for evaluating the performance of image encryption and decryption algorithms. </a:t>
            </a:r>
            <a:endParaRPr>
              <a:latin typeface="Times New Roman"/>
              <a:ea typeface="Times New Roman"/>
              <a:cs typeface="Times New Roman"/>
              <a:sym typeface="Times New Roman"/>
            </a:endParaRPr>
          </a:p>
          <a:p>
            <a:pPr indent="0" lvl="0" marL="457200" rtl="0" algn="just">
              <a:lnSpc>
                <a:spcPct val="115000"/>
              </a:lnSpc>
              <a:spcBef>
                <a:spcPts val="0"/>
              </a:spcBef>
              <a:spcAft>
                <a:spcPts val="0"/>
              </a:spcAft>
              <a:buNone/>
            </a:pPr>
            <a:r>
              <a:t/>
            </a:r>
            <a:endParaRPr>
              <a:latin typeface="Times New Roman"/>
              <a:ea typeface="Times New Roman"/>
              <a:cs typeface="Times New Roman"/>
              <a:sym typeface="Times New Roman"/>
            </a:endParaRPr>
          </a:p>
          <a:p>
            <a:pPr indent="-317500" lvl="0" marL="457200" rtl="0" algn="just">
              <a:lnSpc>
                <a:spcPct val="115000"/>
              </a:lnSpc>
              <a:spcBef>
                <a:spcPts val="0"/>
              </a:spcBef>
              <a:spcAft>
                <a:spcPts val="0"/>
              </a:spcAft>
              <a:buSzPts val="1400"/>
              <a:buFont typeface="Times New Roman"/>
              <a:buChar char="●"/>
            </a:pPr>
            <a:r>
              <a:rPr lang="en">
                <a:latin typeface="Times New Roman"/>
                <a:ea typeface="Times New Roman"/>
                <a:cs typeface="Times New Roman"/>
                <a:sym typeface="Times New Roman"/>
              </a:rPr>
              <a:t>The PSNR measures the ratio of the maximum possible power of the signal to the power of the noise, and is expressed in decibels (dB). The higher the PSNR value, the better the quality of the decrypted image. </a:t>
            </a:r>
            <a:endParaRPr>
              <a:latin typeface="Times New Roman"/>
              <a:ea typeface="Times New Roman"/>
              <a:cs typeface="Times New Roman"/>
              <a:sym typeface="Times New Roman"/>
            </a:endParaRPr>
          </a:p>
          <a:p>
            <a:pPr indent="0" lvl="0" marL="457200" rtl="0" algn="just">
              <a:lnSpc>
                <a:spcPct val="115000"/>
              </a:lnSpc>
              <a:spcBef>
                <a:spcPts val="0"/>
              </a:spcBef>
              <a:spcAft>
                <a:spcPts val="0"/>
              </a:spcAft>
              <a:buNone/>
            </a:pPr>
            <a:r>
              <a:t/>
            </a:r>
            <a:endParaRPr>
              <a:latin typeface="Times New Roman"/>
              <a:ea typeface="Times New Roman"/>
              <a:cs typeface="Times New Roman"/>
              <a:sym typeface="Times New Roman"/>
            </a:endParaRPr>
          </a:p>
          <a:p>
            <a:pPr indent="-317500" lvl="0" marL="457200" rtl="0" algn="just">
              <a:lnSpc>
                <a:spcPct val="115000"/>
              </a:lnSpc>
              <a:spcBef>
                <a:spcPts val="0"/>
              </a:spcBef>
              <a:spcAft>
                <a:spcPts val="0"/>
              </a:spcAft>
              <a:buSzPts val="1400"/>
              <a:buFont typeface="Times New Roman"/>
              <a:buChar char="●"/>
            </a:pPr>
            <a:r>
              <a:rPr lang="en">
                <a:latin typeface="Times New Roman"/>
                <a:ea typeface="Times New Roman"/>
                <a:cs typeface="Times New Roman"/>
                <a:sym typeface="Times New Roman"/>
              </a:rPr>
              <a:t>The SSIM compares the structural similarity between the original and decrypted images, and ranges between -1 and 1, where 1 indicates perfect similarity. </a:t>
            </a:r>
            <a:endParaRPr>
              <a:latin typeface="Times New Roman"/>
              <a:ea typeface="Times New Roman"/>
              <a:cs typeface="Times New Roman"/>
              <a:sym typeface="Times New Roman"/>
            </a:endParaRPr>
          </a:p>
          <a:p>
            <a:pPr indent="0" lvl="0" marL="457200" rtl="0" algn="just">
              <a:lnSpc>
                <a:spcPct val="115000"/>
              </a:lnSpc>
              <a:spcBef>
                <a:spcPts val="0"/>
              </a:spcBef>
              <a:spcAft>
                <a:spcPts val="0"/>
              </a:spcAft>
              <a:buNone/>
            </a:pPr>
            <a:r>
              <a:t/>
            </a:r>
            <a:endParaRPr>
              <a:latin typeface="Times New Roman"/>
              <a:ea typeface="Times New Roman"/>
              <a:cs typeface="Times New Roman"/>
              <a:sym typeface="Times New Roman"/>
            </a:endParaRPr>
          </a:p>
          <a:p>
            <a:pPr indent="-317500" lvl="0" marL="457200" rtl="0" algn="just">
              <a:lnSpc>
                <a:spcPct val="115000"/>
              </a:lnSpc>
              <a:spcBef>
                <a:spcPts val="0"/>
              </a:spcBef>
              <a:spcAft>
                <a:spcPts val="0"/>
              </a:spcAft>
              <a:buSzPts val="1400"/>
              <a:buFont typeface="Times New Roman"/>
              <a:buChar char="●"/>
            </a:pPr>
            <a:r>
              <a:rPr lang="en">
                <a:latin typeface="Times New Roman"/>
                <a:ea typeface="Times New Roman"/>
                <a:cs typeface="Times New Roman"/>
                <a:sym typeface="Times New Roman"/>
              </a:rPr>
              <a:t>The MSE measures the average squared difference between the original and decrypted images, with lower values indicating better quality. In this case, the obtained scores are higher than the reference scores, indicating that the decryption algorithm performed well in terms of image quality.</a:t>
            </a:r>
            <a:endParaRPr>
              <a:latin typeface="Times New Roman"/>
              <a:ea typeface="Times New Roman"/>
              <a:cs typeface="Times New Roman"/>
              <a:sym typeface="Times New Roman"/>
            </a:endParaRPr>
          </a:p>
        </p:txBody>
      </p:sp>
      <p:sp>
        <p:nvSpPr>
          <p:cNvPr id="298" name="Google Shape;298;p4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46"/>
          <p:cNvSpPr txBox="1"/>
          <p:nvPr/>
        </p:nvSpPr>
        <p:spPr>
          <a:xfrm>
            <a:off x="3072000" y="4640250"/>
            <a:ext cx="3000000" cy="384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300">
                <a:solidFill>
                  <a:schemeClr val="accent1"/>
                </a:solidFill>
                <a:latin typeface="Times New Roman"/>
                <a:ea typeface="Times New Roman"/>
                <a:cs typeface="Times New Roman"/>
                <a:sym typeface="Times New Roman"/>
              </a:rPr>
              <a:t>Metrics</a:t>
            </a:r>
            <a:endParaRPr/>
          </a:p>
        </p:txBody>
      </p:sp>
      <p:sp>
        <p:nvSpPr>
          <p:cNvPr id="304" name="Google Shape;304;p46"/>
          <p:cNvSpPr txBox="1"/>
          <p:nvPr/>
        </p:nvSpPr>
        <p:spPr>
          <a:xfrm>
            <a:off x="606150" y="612975"/>
            <a:ext cx="7931700" cy="2512800"/>
          </a:xfrm>
          <a:prstGeom prst="rect">
            <a:avLst/>
          </a:prstGeom>
          <a:noFill/>
          <a:ln>
            <a:noFill/>
          </a:ln>
        </p:spPr>
        <p:txBody>
          <a:bodyPr anchorCtr="0" anchor="t" bIns="91425" lIns="91425" spcFirstLastPara="1" rIns="91425" wrap="square" tIns="91425">
            <a:spAutoFit/>
          </a:bodyPr>
          <a:lstStyle/>
          <a:p>
            <a:pPr indent="-317500" lvl="0" marL="457200" rtl="0" algn="just">
              <a:lnSpc>
                <a:spcPct val="100000"/>
              </a:lnSpc>
              <a:spcBef>
                <a:spcPts val="0"/>
              </a:spcBef>
              <a:spcAft>
                <a:spcPts val="0"/>
              </a:spcAft>
              <a:buSzPts val="1400"/>
              <a:buFont typeface="Times New Roman"/>
              <a:buChar char="●"/>
            </a:pPr>
            <a:r>
              <a:rPr lang="en">
                <a:latin typeface="Times New Roman"/>
                <a:ea typeface="Times New Roman"/>
                <a:cs typeface="Times New Roman"/>
                <a:sym typeface="Times New Roman"/>
              </a:rPr>
              <a:t>The predicted PSNR value varies depending on whether a lossless or lossy encryption technique is used when assessing the quality of encrypted images. </a:t>
            </a:r>
            <a:endParaRPr>
              <a:latin typeface="Times New Roman"/>
              <a:ea typeface="Times New Roman"/>
              <a:cs typeface="Times New Roman"/>
              <a:sym typeface="Times New Roman"/>
            </a:endParaRPr>
          </a:p>
          <a:p>
            <a:pPr indent="-317500" lvl="0" marL="457200" rtl="0" algn="just">
              <a:lnSpc>
                <a:spcPct val="100000"/>
              </a:lnSpc>
              <a:spcBef>
                <a:spcPts val="0"/>
              </a:spcBef>
              <a:spcAft>
                <a:spcPts val="0"/>
              </a:spcAft>
              <a:buSzPts val="1400"/>
              <a:buFont typeface="Times New Roman"/>
              <a:buChar char="●"/>
            </a:pPr>
            <a:r>
              <a:rPr lang="en">
                <a:latin typeface="Times New Roman"/>
                <a:ea typeface="Times New Roman"/>
                <a:cs typeface="Times New Roman"/>
                <a:sym typeface="Times New Roman"/>
              </a:rPr>
              <a:t>The PSNR values of lossless encryption techniques are often greater since the original image may be completely recreated without losing any data. For lossless encryption, PSNR values of 60 dB or above are regarded as excellent, but values greater than 40 dB are still regarded as good. </a:t>
            </a:r>
            <a:endParaRPr>
              <a:latin typeface="Times New Roman"/>
              <a:ea typeface="Times New Roman"/>
              <a:cs typeface="Times New Roman"/>
              <a:sym typeface="Times New Roman"/>
            </a:endParaRPr>
          </a:p>
          <a:p>
            <a:pPr indent="-317500" lvl="0" marL="457200" rtl="0" algn="just">
              <a:lnSpc>
                <a:spcPct val="100000"/>
              </a:lnSpc>
              <a:spcBef>
                <a:spcPts val="0"/>
              </a:spcBef>
              <a:spcAft>
                <a:spcPts val="0"/>
              </a:spcAft>
              <a:buSzPts val="1400"/>
              <a:buFont typeface="Times New Roman"/>
              <a:buChar char="●"/>
            </a:pPr>
            <a:r>
              <a:rPr lang="en">
                <a:latin typeface="Times New Roman"/>
                <a:ea typeface="Times New Roman"/>
                <a:cs typeface="Times New Roman"/>
                <a:sym typeface="Times New Roman"/>
              </a:rPr>
              <a:t>In contrast, lossy encryption techniques result in lower PSNR values since during the encryption process some information is lost. </a:t>
            </a:r>
            <a:endParaRPr>
              <a:latin typeface="Times New Roman"/>
              <a:ea typeface="Times New Roman"/>
              <a:cs typeface="Times New Roman"/>
              <a:sym typeface="Times New Roman"/>
            </a:endParaRPr>
          </a:p>
          <a:p>
            <a:pPr indent="-317500" lvl="0" marL="457200" rtl="0" algn="just">
              <a:lnSpc>
                <a:spcPct val="100000"/>
              </a:lnSpc>
              <a:spcBef>
                <a:spcPts val="0"/>
              </a:spcBef>
              <a:spcAft>
                <a:spcPts val="0"/>
              </a:spcAft>
              <a:buSzPts val="1400"/>
              <a:buFont typeface="Times New Roman"/>
              <a:buChar char="●"/>
            </a:pPr>
            <a:r>
              <a:rPr lang="en">
                <a:latin typeface="Times New Roman"/>
                <a:ea typeface="Times New Roman"/>
                <a:cs typeface="Times New Roman"/>
                <a:sym typeface="Times New Roman"/>
              </a:rPr>
              <a:t>For lossy encryption, a PSNR value between 20 and 40 dB is regarded as good; higher numbers denote higher quality. </a:t>
            </a:r>
            <a:endParaRPr>
              <a:latin typeface="Times New Roman"/>
              <a:ea typeface="Times New Roman"/>
              <a:cs typeface="Times New Roman"/>
              <a:sym typeface="Times New Roman"/>
            </a:endParaRPr>
          </a:p>
          <a:p>
            <a:pPr indent="-317500" lvl="0" marL="457200" rtl="0" algn="just">
              <a:lnSpc>
                <a:spcPct val="100000"/>
              </a:lnSpc>
              <a:spcBef>
                <a:spcPts val="0"/>
              </a:spcBef>
              <a:spcAft>
                <a:spcPts val="0"/>
              </a:spcAft>
              <a:buSzPts val="1400"/>
              <a:buFont typeface="Times New Roman"/>
              <a:buChar char="●"/>
            </a:pPr>
            <a:r>
              <a:rPr lang="en">
                <a:latin typeface="Times New Roman"/>
                <a:ea typeface="Times New Roman"/>
                <a:cs typeface="Times New Roman"/>
                <a:sym typeface="Times New Roman"/>
              </a:rPr>
              <a:t>However, it's crucial to take into account several metrics in addition to PSNR, such SSIM and MSE, to get a thorough assessment of image quality.</a:t>
            </a:r>
            <a:endParaRPr>
              <a:latin typeface="Times New Roman"/>
              <a:ea typeface="Times New Roman"/>
              <a:cs typeface="Times New Roman"/>
              <a:sym typeface="Times New Roman"/>
            </a:endParaRPr>
          </a:p>
        </p:txBody>
      </p:sp>
      <p:pic>
        <p:nvPicPr>
          <p:cNvPr id="305" name="Google Shape;305;p46"/>
          <p:cNvPicPr preferRelativeResize="0"/>
          <p:nvPr/>
        </p:nvPicPr>
        <p:blipFill>
          <a:blip r:embed="rId3">
            <a:alphaModFix/>
          </a:blip>
          <a:stretch>
            <a:fillRect/>
          </a:stretch>
        </p:blipFill>
        <p:spPr>
          <a:xfrm>
            <a:off x="1499925" y="3125775"/>
            <a:ext cx="5943600" cy="1514475"/>
          </a:xfrm>
          <a:prstGeom prst="rect">
            <a:avLst/>
          </a:prstGeom>
          <a:noFill/>
          <a:ln>
            <a:noFill/>
          </a:ln>
        </p:spPr>
      </p:pic>
      <p:sp>
        <p:nvSpPr>
          <p:cNvPr id="306" name="Google Shape;306;p4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pic>
        <p:nvPicPr>
          <p:cNvPr id="311" name="Google Shape;311;p47"/>
          <p:cNvPicPr preferRelativeResize="0"/>
          <p:nvPr/>
        </p:nvPicPr>
        <p:blipFill>
          <a:blip r:embed="rId3">
            <a:alphaModFix/>
          </a:blip>
          <a:stretch>
            <a:fillRect/>
          </a:stretch>
        </p:blipFill>
        <p:spPr>
          <a:xfrm>
            <a:off x="705550" y="3026850"/>
            <a:ext cx="7732900" cy="1921875"/>
          </a:xfrm>
          <a:prstGeom prst="rect">
            <a:avLst/>
          </a:prstGeom>
          <a:noFill/>
          <a:ln>
            <a:noFill/>
          </a:ln>
        </p:spPr>
      </p:pic>
      <p:sp>
        <p:nvSpPr>
          <p:cNvPr id="312" name="Google Shape;312;p47"/>
          <p:cNvSpPr txBox="1"/>
          <p:nvPr/>
        </p:nvSpPr>
        <p:spPr>
          <a:xfrm>
            <a:off x="606150" y="476250"/>
            <a:ext cx="7931700" cy="2378100"/>
          </a:xfrm>
          <a:prstGeom prst="rect">
            <a:avLst/>
          </a:prstGeom>
          <a:noFill/>
          <a:ln>
            <a:noFill/>
          </a:ln>
        </p:spPr>
        <p:txBody>
          <a:bodyPr anchorCtr="0" anchor="t" bIns="91425" lIns="91425" spcFirstLastPara="1" rIns="91425" wrap="square" tIns="91425">
            <a:spAutoFit/>
          </a:bodyPr>
          <a:lstStyle/>
          <a:p>
            <a:pPr indent="-330200" lvl="0" marL="457200" rtl="0" algn="just">
              <a:lnSpc>
                <a:spcPct val="100000"/>
              </a:lnSpc>
              <a:spcBef>
                <a:spcPts val="0"/>
              </a:spcBef>
              <a:spcAft>
                <a:spcPts val="0"/>
              </a:spcAft>
              <a:buSzPts val="1600"/>
              <a:buFont typeface="Times New Roman"/>
              <a:buChar char="●"/>
            </a:pPr>
            <a:r>
              <a:rPr lang="en">
                <a:latin typeface="Times New Roman"/>
                <a:ea typeface="Times New Roman"/>
                <a:cs typeface="Times New Roman"/>
                <a:sym typeface="Times New Roman"/>
              </a:rPr>
              <a:t>The distribution of an image's pixel values is visualised using a histogram plot</a:t>
            </a:r>
            <a:endParaRPr>
              <a:latin typeface="Times New Roman"/>
              <a:ea typeface="Times New Roman"/>
              <a:cs typeface="Times New Roman"/>
              <a:sym typeface="Times New Roman"/>
            </a:endParaRPr>
          </a:p>
          <a:p>
            <a:pPr indent="-330200" lvl="0" marL="457200" rtl="0" algn="just">
              <a:lnSpc>
                <a:spcPct val="100000"/>
              </a:lnSpc>
              <a:spcBef>
                <a:spcPts val="0"/>
              </a:spcBef>
              <a:spcAft>
                <a:spcPts val="0"/>
              </a:spcAft>
              <a:buSzPts val="1600"/>
              <a:buFont typeface="Times New Roman"/>
              <a:buChar char="●"/>
            </a:pPr>
            <a:r>
              <a:rPr lang="en">
                <a:latin typeface="Times New Roman"/>
                <a:ea typeface="Times New Roman"/>
                <a:cs typeface="Times New Roman"/>
                <a:sym typeface="Times New Roman"/>
              </a:rPr>
              <a:t>The blue histogram of  the original image in Fig 1.9 reveals that the bulk of pixel values are in the range of 50 to 250, with a sharp drop in values at around 200, indicating that the general tone of the image is darker. </a:t>
            </a:r>
            <a:endParaRPr>
              <a:latin typeface="Times New Roman"/>
              <a:ea typeface="Times New Roman"/>
              <a:cs typeface="Times New Roman"/>
              <a:sym typeface="Times New Roman"/>
            </a:endParaRPr>
          </a:p>
          <a:p>
            <a:pPr indent="-317500" lvl="0" marL="457200" rtl="0" algn="just">
              <a:lnSpc>
                <a:spcPct val="100000"/>
              </a:lnSpc>
              <a:spcBef>
                <a:spcPts val="0"/>
              </a:spcBef>
              <a:spcAft>
                <a:spcPts val="0"/>
              </a:spcAft>
              <a:buSzPts val="1400"/>
              <a:buFont typeface="Times New Roman"/>
              <a:buChar char="●"/>
            </a:pPr>
            <a:r>
              <a:rPr lang="en">
                <a:latin typeface="Times New Roman"/>
                <a:ea typeface="Times New Roman"/>
                <a:cs typeface="Times New Roman"/>
                <a:sym typeface="Times New Roman"/>
              </a:rPr>
              <a:t> The histogram of the encrypted image needs to be consistent enough to withstand statistical attacks. In Fig 1.10 the histogram of the encrypted image is a fairly uniform distribution.</a:t>
            </a:r>
            <a:endParaRPr>
              <a:latin typeface="Times New Roman"/>
              <a:ea typeface="Times New Roman"/>
              <a:cs typeface="Times New Roman"/>
              <a:sym typeface="Times New Roman"/>
            </a:endParaRPr>
          </a:p>
          <a:p>
            <a:pPr indent="-317500" lvl="0" marL="457200" rtl="0" algn="just">
              <a:lnSpc>
                <a:spcPct val="100000"/>
              </a:lnSpc>
              <a:spcBef>
                <a:spcPts val="0"/>
              </a:spcBef>
              <a:spcAft>
                <a:spcPts val="0"/>
              </a:spcAft>
              <a:buSzPts val="1400"/>
              <a:buFont typeface="Times New Roman"/>
              <a:buChar char="●"/>
            </a:pPr>
            <a:r>
              <a:rPr lang="en">
                <a:latin typeface="Times New Roman"/>
                <a:ea typeface="Times New Roman"/>
                <a:cs typeface="Times New Roman"/>
                <a:sym typeface="Times New Roman"/>
              </a:rPr>
              <a:t>The green histogram of the decrypted image as shown in Fig 1.11 has a comparable distribution of pixel values to the original image histogram i.e. Fig 1.9, proving that the encryption and decryption processes did not materially change the distribution of pixel values in the image. This implies that the encrypted image keeps the original image's general visual qualities.</a:t>
            </a:r>
            <a:endParaRPr>
              <a:latin typeface="Times New Roman"/>
              <a:ea typeface="Times New Roman"/>
              <a:cs typeface="Times New Roman"/>
              <a:sym typeface="Times New Roman"/>
            </a:endParaRPr>
          </a:p>
        </p:txBody>
      </p:sp>
      <p:sp>
        <p:nvSpPr>
          <p:cNvPr id="313" name="Google Shape;313;p4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p48"/>
          <p:cNvSpPr txBox="1"/>
          <p:nvPr>
            <p:ph idx="1" type="body"/>
          </p:nvPr>
        </p:nvSpPr>
        <p:spPr>
          <a:xfrm>
            <a:off x="624000" y="4514950"/>
            <a:ext cx="7697400" cy="4284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Histogram Comparison for various bands</a:t>
            </a:r>
            <a:endParaRPr/>
          </a:p>
        </p:txBody>
      </p:sp>
      <p:sp>
        <p:nvSpPr>
          <p:cNvPr id="319" name="Google Shape;319;p48"/>
          <p:cNvSpPr txBox="1"/>
          <p:nvPr/>
        </p:nvSpPr>
        <p:spPr>
          <a:xfrm>
            <a:off x="436500" y="592650"/>
            <a:ext cx="8072400" cy="1693200"/>
          </a:xfrm>
          <a:prstGeom prst="rect">
            <a:avLst/>
          </a:prstGeom>
          <a:noFill/>
          <a:ln>
            <a:noFill/>
          </a:ln>
        </p:spPr>
        <p:txBody>
          <a:bodyPr anchorCtr="0" anchor="t" bIns="91425" lIns="91425" spcFirstLastPara="1" rIns="91425" wrap="square" tIns="91425">
            <a:spAutoFit/>
          </a:bodyPr>
          <a:lstStyle/>
          <a:p>
            <a:pPr indent="-317500" lvl="0" marL="457200" marR="19685" rtl="0" algn="just">
              <a:lnSpc>
                <a:spcPct val="100000"/>
              </a:lnSpc>
              <a:spcBef>
                <a:spcPts val="5"/>
              </a:spcBef>
              <a:spcAft>
                <a:spcPts val="0"/>
              </a:spcAft>
              <a:buSzPts val="1400"/>
              <a:buFont typeface="Times New Roman"/>
              <a:buChar char="●"/>
            </a:pPr>
            <a:r>
              <a:rPr lang="en">
                <a:latin typeface="Times New Roman"/>
                <a:ea typeface="Times New Roman"/>
                <a:cs typeface="Times New Roman"/>
                <a:sym typeface="Times New Roman"/>
              </a:rPr>
              <a:t>The pixel intensities of Lena image, as shown in Figure 5.8, show a distribution dispersed across a wide range of values, with a peak seen around the mid-range values. </a:t>
            </a:r>
            <a:endParaRPr>
              <a:latin typeface="Times New Roman"/>
              <a:ea typeface="Times New Roman"/>
              <a:cs typeface="Times New Roman"/>
              <a:sym typeface="Times New Roman"/>
            </a:endParaRPr>
          </a:p>
          <a:p>
            <a:pPr indent="-317500" lvl="0" marL="457200" marR="19685" rtl="0" algn="just">
              <a:lnSpc>
                <a:spcPct val="100000"/>
              </a:lnSpc>
              <a:spcBef>
                <a:spcPts val="0"/>
              </a:spcBef>
              <a:spcAft>
                <a:spcPts val="0"/>
              </a:spcAft>
              <a:buSzPts val="1400"/>
              <a:buFont typeface="Times New Roman"/>
              <a:buChar char="●"/>
            </a:pPr>
            <a:r>
              <a:rPr lang="en">
                <a:latin typeface="Times New Roman"/>
                <a:ea typeface="Times New Roman"/>
                <a:cs typeface="Times New Roman"/>
                <a:sym typeface="Times New Roman"/>
              </a:rPr>
              <a:t>This distribution shows that there is a variety of visual information in the Lena image, including both darker and brighter parts.The distributions of the decrypted image and the original Lena image are similar, as seen by a comparison of their histograms. </a:t>
            </a:r>
            <a:endParaRPr>
              <a:latin typeface="Times New Roman"/>
              <a:ea typeface="Times New Roman"/>
              <a:cs typeface="Times New Roman"/>
              <a:sym typeface="Times New Roman"/>
            </a:endParaRPr>
          </a:p>
          <a:p>
            <a:pPr indent="-317500" lvl="0" marL="457200" marR="19685" rtl="0" algn="just">
              <a:lnSpc>
                <a:spcPct val="100000"/>
              </a:lnSpc>
              <a:spcBef>
                <a:spcPts val="0"/>
              </a:spcBef>
              <a:spcAft>
                <a:spcPts val="0"/>
              </a:spcAft>
              <a:buSzPts val="1400"/>
              <a:buFont typeface="Times New Roman"/>
              <a:buChar char="●"/>
            </a:pPr>
            <a:r>
              <a:rPr lang="en">
                <a:latin typeface="Times New Roman"/>
                <a:ea typeface="Times New Roman"/>
                <a:cs typeface="Times New Roman"/>
                <a:sym typeface="Times New Roman"/>
              </a:rPr>
              <a:t>This suggests that the decryption procedure was successful in preserving the primary visual aspects of the original image without introducing appreciable modifications or adjustments.</a:t>
            </a:r>
            <a:endParaRPr>
              <a:latin typeface="Times New Roman"/>
              <a:ea typeface="Times New Roman"/>
              <a:cs typeface="Times New Roman"/>
              <a:sym typeface="Times New Roman"/>
            </a:endParaRPr>
          </a:p>
        </p:txBody>
      </p:sp>
      <p:pic>
        <p:nvPicPr>
          <p:cNvPr id="320" name="Google Shape;320;p48"/>
          <p:cNvPicPr preferRelativeResize="0"/>
          <p:nvPr/>
        </p:nvPicPr>
        <p:blipFill>
          <a:blip r:embed="rId3">
            <a:alphaModFix/>
          </a:blip>
          <a:stretch>
            <a:fillRect/>
          </a:stretch>
        </p:blipFill>
        <p:spPr>
          <a:xfrm>
            <a:off x="818725" y="2339700"/>
            <a:ext cx="7506551" cy="2094400"/>
          </a:xfrm>
          <a:prstGeom prst="rect">
            <a:avLst/>
          </a:prstGeom>
          <a:noFill/>
          <a:ln>
            <a:noFill/>
          </a:ln>
        </p:spPr>
      </p:pic>
      <p:sp>
        <p:nvSpPr>
          <p:cNvPr id="321" name="Google Shape;321;p4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49"/>
          <p:cNvSpPr txBox="1"/>
          <p:nvPr>
            <p:ph type="title"/>
          </p:nvPr>
        </p:nvSpPr>
        <p:spPr>
          <a:xfrm>
            <a:off x="727650" y="60177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640"/>
              <a:t>Conclusion</a:t>
            </a:r>
            <a:endParaRPr sz="2640"/>
          </a:p>
        </p:txBody>
      </p:sp>
      <p:sp>
        <p:nvSpPr>
          <p:cNvPr id="327" name="Google Shape;327;p49"/>
          <p:cNvSpPr txBox="1"/>
          <p:nvPr>
            <p:ph idx="1" type="body"/>
          </p:nvPr>
        </p:nvSpPr>
        <p:spPr>
          <a:xfrm>
            <a:off x="729450" y="1314575"/>
            <a:ext cx="7688700" cy="3400200"/>
          </a:xfrm>
          <a:prstGeom prst="rect">
            <a:avLst/>
          </a:prstGeom>
        </p:spPr>
        <p:txBody>
          <a:bodyPr anchorCtr="0" anchor="t" bIns="91425" lIns="91425" spcFirstLastPara="1" rIns="91425" wrap="square" tIns="91425">
            <a:noAutofit/>
          </a:bodyPr>
          <a:lstStyle/>
          <a:p>
            <a:pPr indent="0" lvl="0" marL="0" rtl="0" algn="just">
              <a:spcBef>
                <a:spcPts val="0"/>
              </a:spcBef>
              <a:spcAft>
                <a:spcPts val="1200"/>
              </a:spcAft>
              <a:buNone/>
            </a:pPr>
            <a:r>
              <a:rPr lang="en" sz="1400">
                <a:solidFill>
                  <a:srgbClr val="000000"/>
                </a:solidFill>
                <a:latin typeface="Times New Roman"/>
                <a:ea typeface="Times New Roman"/>
                <a:cs typeface="Times New Roman"/>
                <a:sym typeface="Times New Roman"/>
              </a:rPr>
              <a:t>This study proposes an enhanced encryption algorithm for hyperspectral images that have been preprocessed and transformed to LAB color space. The suggested technique addresses the issues raised in the available research and seeks to minimize the trade-off between security and information loss. A novel encryption algorithm that o</a:t>
            </a:r>
            <a:r>
              <a:rPr lang="en" sz="1400">
                <a:solidFill>
                  <a:srgbClr val="000000"/>
                </a:solidFill>
                <a:latin typeface="Times New Roman"/>
                <a:ea typeface="Times New Roman"/>
                <a:cs typeface="Times New Roman"/>
                <a:sym typeface="Times New Roman"/>
              </a:rPr>
              <a:t>vercomes the flaws of existing strategies by reviewing several encryption methods and evaluating their performance in terms of computational complexity, image quality and overall performance, is offered. Our findings show that the suggested approach is a reliable and efficient way for encrypting hyperspectral images, particularly in LAB color space. In terms of security, complexity and image quality, the approach surpasses current encryption techniques, demonstrating its potential for practical implementation in the safe storage of hyperspectral images. This effort significantly benefits the field of image encryption by introducing a novel encryption technique that can improve security while minimizing data loss. It also discusses the limitations and opportunities of future encryption, as well as the necessity for additional study into the creation of more robust encryption systems.</a:t>
            </a:r>
            <a:endParaRPr sz="1400">
              <a:solidFill>
                <a:srgbClr val="000000"/>
              </a:solidFill>
              <a:latin typeface="Times New Roman"/>
              <a:ea typeface="Times New Roman"/>
              <a:cs typeface="Times New Roman"/>
              <a:sym typeface="Times New Roman"/>
            </a:endParaRPr>
          </a:p>
        </p:txBody>
      </p:sp>
      <p:sp>
        <p:nvSpPr>
          <p:cNvPr id="328" name="Google Shape;328;p4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 name="Shape 332"/>
        <p:cNvGrpSpPr/>
        <p:nvPr/>
      </p:nvGrpSpPr>
      <p:grpSpPr>
        <a:xfrm>
          <a:off x="0" y="0"/>
          <a:ext cx="0" cy="0"/>
          <a:chOff x="0" y="0"/>
          <a:chExt cx="0" cy="0"/>
        </a:xfrm>
      </p:grpSpPr>
      <p:sp>
        <p:nvSpPr>
          <p:cNvPr id="333" name="Google Shape;333;p50"/>
          <p:cNvSpPr txBox="1"/>
          <p:nvPr>
            <p:ph type="title"/>
          </p:nvPr>
        </p:nvSpPr>
        <p:spPr>
          <a:xfrm>
            <a:off x="727650" y="6018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640"/>
              <a:t>Future Work</a:t>
            </a:r>
            <a:endParaRPr sz="2640"/>
          </a:p>
        </p:txBody>
      </p:sp>
      <p:sp>
        <p:nvSpPr>
          <p:cNvPr id="334" name="Google Shape;334;p50"/>
          <p:cNvSpPr txBox="1"/>
          <p:nvPr>
            <p:ph idx="1" type="body"/>
          </p:nvPr>
        </p:nvSpPr>
        <p:spPr>
          <a:xfrm>
            <a:off x="727650" y="1464150"/>
            <a:ext cx="7688700" cy="2215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400">
                <a:solidFill>
                  <a:srgbClr val="000000"/>
                </a:solidFill>
                <a:latin typeface="Times New Roman"/>
                <a:ea typeface="Times New Roman"/>
                <a:cs typeface="Times New Roman"/>
                <a:sym typeface="Times New Roman"/>
              </a:rPr>
              <a:t>In conclusion, this study shows the potential of utilizing encryption techniques to secure hyperspectral photos and contributes the groundwork for future research in this field. Considering the results, it is expected that this research will drive more research in this field in order to improve the security and accessibility of the systems, increasing the scope for research and industry.</a:t>
            </a:r>
            <a:endParaRPr sz="1400">
              <a:solidFill>
                <a:srgbClr val="000000"/>
              </a:solidFill>
              <a:latin typeface="Times New Roman"/>
              <a:ea typeface="Times New Roman"/>
              <a:cs typeface="Times New Roman"/>
              <a:sym typeface="Times New Roman"/>
            </a:endParaRPr>
          </a:p>
        </p:txBody>
      </p:sp>
      <p:sp>
        <p:nvSpPr>
          <p:cNvPr id="335" name="Google Shape;335;p5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51"/>
          <p:cNvSpPr txBox="1"/>
          <p:nvPr>
            <p:ph idx="4294967295" type="title"/>
          </p:nvPr>
        </p:nvSpPr>
        <p:spPr>
          <a:xfrm>
            <a:off x="481375" y="129175"/>
            <a:ext cx="1835700" cy="639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SzPct val="38076"/>
              <a:buNone/>
            </a:pPr>
            <a:r>
              <a:rPr lang="en" sz="2600"/>
              <a:t>References</a:t>
            </a:r>
            <a:endParaRPr sz="2600"/>
          </a:p>
        </p:txBody>
      </p:sp>
      <p:sp>
        <p:nvSpPr>
          <p:cNvPr id="341" name="Google Shape;341;p51"/>
          <p:cNvSpPr txBox="1"/>
          <p:nvPr>
            <p:ph idx="1" type="body"/>
          </p:nvPr>
        </p:nvSpPr>
        <p:spPr>
          <a:xfrm>
            <a:off x="723300" y="677875"/>
            <a:ext cx="7697400" cy="4199400"/>
          </a:xfrm>
          <a:prstGeom prst="rect">
            <a:avLst/>
          </a:prstGeom>
        </p:spPr>
        <p:txBody>
          <a:bodyPr anchorCtr="0" anchor="ctr" bIns="91425" lIns="91425" spcFirstLastPara="1" rIns="91425" wrap="square" tIns="91425">
            <a:spAutoFit/>
          </a:bodyPr>
          <a:lstStyle/>
          <a:p>
            <a:pPr indent="0" lvl="0" marL="0" rtl="0" algn="just">
              <a:lnSpc>
                <a:spcPct val="80000"/>
              </a:lnSpc>
              <a:spcBef>
                <a:spcPts val="0"/>
              </a:spcBef>
              <a:spcAft>
                <a:spcPts val="0"/>
              </a:spcAft>
              <a:buNone/>
            </a:pPr>
            <a:r>
              <a:rPr lang="en" sz="1417">
                <a:solidFill>
                  <a:srgbClr val="000000"/>
                </a:solidFill>
                <a:latin typeface="Times New Roman"/>
                <a:ea typeface="Times New Roman"/>
                <a:cs typeface="Times New Roman"/>
                <a:sym typeface="Times New Roman"/>
              </a:rPr>
              <a:t>[1] T. Adão, J. Hruška, L. Pádua, J. Bessa, E. Peres, R. Morais, and J. J. Sousa (2019) "Hyperspectral </a:t>
            </a:r>
            <a:r>
              <a:rPr lang="en" sz="1417">
                <a:solidFill>
                  <a:srgbClr val="000000"/>
                </a:solidFill>
                <a:latin typeface="Times New Roman"/>
                <a:ea typeface="Times New Roman"/>
                <a:cs typeface="Times New Roman"/>
                <a:sym typeface="Times New Roman"/>
              </a:rPr>
              <a:t>Imaging: A Review on UAV-Based Sensors, Data Processing and Applications for Agriculture and Forestry," Journal of Remote Sensing, Vol. 9, No. 11, pp. 1110 - 1140. doi: 10.3390/rs9111110</a:t>
            </a:r>
            <a:r>
              <a:rPr lang="en" sz="1417">
                <a:solidFill>
                  <a:srgbClr val="000000"/>
                </a:solidFill>
                <a:latin typeface="Times New Roman"/>
                <a:ea typeface="Times New Roman"/>
                <a:cs typeface="Times New Roman"/>
                <a:sym typeface="Times New Roman"/>
              </a:rPr>
              <a:t>. </a:t>
            </a:r>
            <a:endParaRPr sz="1417">
              <a:solidFill>
                <a:srgbClr val="000000"/>
              </a:solidFill>
              <a:latin typeface="Times New Roman"/>
              <a:ea typeface="Times New Roman"/>
              <a:cs typeface="Times New Roman"/>
              <a:sym typeface="Times New Roman"/>
            </a:endParaRPr>
          </a:p>
          <a:p>
            <a:pPr indent="0" lvl="0" marL="0" rtl="0" algn="just">
              <a:lnSpc>
                <a:spcPct val="80000"/>
              </a:lnSpc>
              <a:spcBef>
                <a:spcPts val="0"/>
              </a:spcBef>
              <a:spcAft>
                <a:spcPts val="0"/>
              </a:spcAft>
              <a:buNone/>
            </a:pPr>
            <a:r>
              <a:t/>
            </a:r>
            <a:endParaRPr sz="1417">
              <a:solidFill>
                <a:srgbClr val="000000"/>
              </a:solidFill>
              <a:latin typeface="Times New Roman"/>
              <a:ea typeface="Times New Roman"/>
              <a:cs typeface="Times New Roman"/>
              <a:sym typeface="Times New Roman"/>
            </a:endParaRPr>
          </a:p>
          <a:p>
            <a:pPr indent="0" lvl="0" marL="0" rtl="0" algn="just">
              <a:lnSpc>
                <a:spcPct val="80000"/>
              </a:lnSpc>
              <a:spcBef>
                <a:spcPts val="0"/>
              </a:spcBef>
              <a:spcAft>
                <a:spcPts val="0"/>
              </a:spcAft>
              <a:buNone/>
            </a:pPr>
            <a:r>
              <a:rPr lang="en" sz="1417">
                <a:solidFill>
                  <a:srgbClr val="000000"/>
                </a:solidFill>
                <a:latin typeface="Times New Roman"/>
                <a:ea typeface="Times New Roman"/>
                <a:cs typeface="Times New Roman"/>
                <a:sym typeface="Times New Roman"/>
              </a:rPr>
              <a:t>[2] R. Bello-Cerezo, F. Bianconi, A. Fernández, E. González, and F. Di Maria (2018) "Experimental comparison of color spaces for material classification," Journal of Imaging, Vol. 4, No. 9, pp. 111-121. doi: 10.3390/jimaging4090111.</a:t>
            </a:r>
            <a:endParaRPr sz="1417">
              <a:solidFill>
                <a:srgbClr val="000000"/>
              </a:solidFill>
              <a:latin typeface="Times New Roman"/>
              <a:ea typeface="Times New Roman"/>
              <a:cs typeface="Times New Roman"/>
              <a:sym typeface="Times New Roman"/>
            </a:endParaRPr>
          </a:p>
          <a:p>
            <a:pPr indent="0" lvl="0" marL="0" rtl="0" algn="just">
              <a:lnSpc>
                <a:spcPct val="80000"/>
              </a:lnSpc>
              <a:spcBef>
                <a:spcPts val="0"/>
              </a:spcBef>
              <a:spcAft>
                <a:spcPts val="0"/>
              </a:spcAft>
              <a:buNone/>
            </a:pPr>
            <a:r>
              <a:t/>
            </a:r>
            <a:endParaRPr sz="1417">
              <a:solidFill>
                <a:srgbClr val="000000"/>
              </a:solidFill>
              <a:latin typeface="Times New Roman"/>
              <a:ea typeface="Times New Roman"/>
              <a:cs typeface="Times New Roman"/>
              <a:sym typeface="Times New Roman"/>
            </a:endParaRPr>
          </a:p>
          <a:p>
            <a:pPr indent="0" lvl="0" marL="0" rtl="0" algn="just">
              <a:lnSpc>
                <a:spcPct val="80000"/>
              </a:lnSpc>
              <a:spcBef>
                <a:spcPts val="0"/>
              </a:spcBef>
              <a:spcAft>
                <a:spcPts val="0"/>
              </a:spcAft>
              <a:buNone/>
            </a:pPr>
            <a:r>
              <a:rPr lang="en" sz="1417">
                <a:solidFill>
                  <a:srgbClr val="000000"/>
                </a:solidFill>
                <a:latin typeface="Times New Roman"/>
                <a:ea typeface="Times New Roman"/>
                <a:cs typeface="Times New Roman"/>
                <a:sym typeface="Times New Roman"/>
              </a:rPr>
              <a:t>[3] B. Yang, H. Deng and L. Huang (2012) "A nonlinear image encryption method based on multivariate polynomials," Optik - International Journal for Light and Electron Optics, Vol. 123, No. 16, pp. 1401-1410, doi: 10.1016/j.ijleo.2011.09.011.</a:t>
            </a:r>
            <a:endParaRPr sz="1417">
              <a:solidFill>
                <a:srgbClr val="000000"/>
              </a:solidFill>
              <a:latin typeface="Times New Roman"/>
              <a:ea typeface="Times New Roman"/>
              <a:cs typeface="Times New Roman"/>
              <a:sym typeface="Times New Roman"/>
            </a:endParaRPr>
          </a:p>
          <a:p>
            <a:pPr indent="0" lvl="0" marL="0" rtl="0" algn="just">
              <a:lnSpc>
                <a:spcPct val="80000"/>
              </a:lnSpc>
              <a:spcBef>
                <a:spcPts val="0"/>
              </a:spcBef>
              <a:spcAft>
                <a:spcPts val="0"/>
              </a:spcAft>
              <a:buNone/>
            </a:pPr>
            <a:r>
              <a:t/>
            </a:r>
            <a:endParaRPr sz="1417">
              <a:solidFill>
                <a:srgbClr val="000000"/>
              </a:solidFill>
              <a:latin typeface="Times New Roman"/>
              <a:ea typeface="Times New Roman"/>
              <a:cs typeface="Times New Roman"/>
              <a:sym typeface="Times New Roman"/>
            </a:endParaRPr>
          </a:p>
          <a:p>
            <a:pPr indent="0" lvl="0" marL="0" rtl="0" algn="just">
              <a:lnSpc>
                <a:spcPct val="80000"/>
              </a:lnSpc>
              <a:spcBef>
                <a:spcPts val="0"/>
              </a:spcBef>
              <a:spcAft>
                <a:spcPts val="0"/>
              </a:spcAft>
              <a:buNone/>
            </a:pPr>
            <a:r>
              <a:rPr lang="en" sz="1417">
                <a:solidFill>
                  <a:srgbClr val="000000"/>
                </a:solidFill>
                <a:latin typeface="Times New Roman"/>
                <a:ea typeface="Times New Roman"/>
                <a:cs typeface="Times New Roman"/>
                <a:sym typeface="Times New Roman"/>
              </a:rPr>
              <a:t>[4] M. F. Hassan (2022) "A uniform illumination image enhancement via linear transformation in CIELAB color space," Multimedia Tools and Applications, Vol. 81, pp. 26331-26343. doi: 10.1007/s11042-022-12429-7.</a:t>
            </a:r>
            <a:endParaRPr sz="1417">
              <a:solidFill>
                <a:srgbClr val="000000"/>
              </a:solidFill>
              <a:latin typeface="Times New Roman"/>
              <a:ea typeface="Times New Roman"/>
              <a:cs typeface="Times New Roman"/>
              <a:sym typeface="Times New Roman"/>
            </a:endParaRPr>
          </a:p>
          <a:p>
            <a:pPr indent="0" lvl="0" marL="0" rtl="0" algn="just">
              <a:lnSpc>
                <a:spcPct val="80000"/>
              </a:lnSpc>
              <a:spcBef>
                <a:spcPts val="0"/>
              </a:spcBef>
              <a:spcAft>
                <a:spcPts val="0"/>
              </a:spcAft>
              <a:buNone/>
            </a:pPr>
            <a:r>
              <a:t/>
            </a:r>
            <a:endParaRPr sz="1417">
              <a:solidFill>
                <a:srgbClr val="000000"/>
              </a:solidFill>
              <a:latin typeface="Times New Roman"/>
              <a:ea typeface="Times New Roman"/>
              <a:cs typeface="Times New Roman"/>
              <a:sym typeface="Times New Roman"/>
            </a:endParaRPr>
          </a:p>
          <a:p>
            <a:pPr indent="0" lvl="0" marL="0" rtl="0" algn="just">
              <a:lnSpc>
                <a:spcPct val="80000"/>
              </a:lnSpc>
              <a:spcBef>
                <a:spcPts val="0"/>
              </a:spcBef>
              <a:spcAft>
                <a:spcPts val="0"/>
              </a:spcAft>
              <a:buNone/>
            </a:pPr>
            <a:r>
              <a:rPr lang="en" sz="1417">
                <a:solidFill>
                  <a:srgbClr val="000000"/>
                </a:solidFill>
                <a:latin typeface="Times New Roman"/>
                <a:ea typeface="Times New Roman"/>
                <a:cs typeface="Times New Roman"/>
                <a:sym typeface="Times New Roman"/>
              </a:rPr>
              <a:t>[5] H. Li, X. Bai, M. Shan, Z. Zhong, L. Liu, and B. Liu (2020) "Optical encryption of hyperspectral images using improved binary tree structure and phase-truncated discrete multiple-parameter fractional Fourier transform," J. Opt., Vol. 22, No. 5, pp. 55403-55412. doi: 10.1088/2040-8986/ab7ae8.</a:t>
            </a:r>
            <a:endParaRPr sz="1417">
              <a:solidFill>
                <a:srgbClr val="000000"/>
              </a:solidFill>
              <a:latin typeface="Times New Roman"/>
              <a:ea typeface="Times New Roman"/>
              <a:cs typeface="Times New Roman"/>
              <a:sym typeface="Times New Roman"/>
            </a:endParaRPr>
          </a:p>
          <a:p>
            <a:pPr indent="0" lvl="0" marL="0" rtl="0" algn="just">
              <a:lnSpc>
                <a:spcPct val="80000"/>
              </a:lnSpc>
              <a:spcBef>
                <a:spcPts val="0"/>
              </a:spcBef>
              <a:spcAft>
                <a:spcPts val="0"/>
              </a:spcAft>
              <a:buNone/>
            </a:pPr>
            <a:r>
              <a:t/>
            </a:r>
            <a:endParaRPr sz="1417">
              <a:solidFill>
                <a:srgbClr val="000000"/>
              </a:solidFill>
              <a:latin typeface="Times New Roman"/>
              <a:ea typeface="Times New Roman"/>
              <a:cs typeface="Times New Roman"/>
              <a:sym typeface="Times New Roman"/>
            </a:endParaRPr>
          </a:p>
          <a:p>
            <a:pPr indent="0" lvl="0" marL="0" rtl="0" algn="just">
              <a:lnSpc>
                <a:spcPct val="80000"/>
              </a:lnSpc>
              <a:spcBef>
                <a:spcPts val="0"/>
              </a:spcBef>
              <a:spcAft>
                <a:spcPts val="0"/>
              </a:spcAft>
              <a:buNone/>
            </a:pPr>
            <a:r>
              <a:rPr lang="en" sz="1417">
                <a:solidFill>
                  <a:srgbClr val="000000"/>
                </a:solidFill>
                <a:latin typeface="Times New Roman"/>
                <a:ea typeface="Times New Roman"/>
                <a:cs typeface="Times New Roman"/>
                <a:sym typeface="Times New Roman"/>
              </a:rPr>
              <a:t>[6] J. Wang, L. Liu, M. Xu, and X. Li (2022) "A novel content-selected image encryption algorithm based on the LS chaotic model," J. King Saud Univ. - Comput. Inf. Sci., Vol. 34, No. 10, pt. A, pp. 8245-8259. doi: 10.1016/j.jksuci.2022.08.007.</a:t>
            </a:r>
            <a:endParaRPr sz="1417">
              <a:solidFill>
                <a:srgbClr val="000000"/>
              </a:solidFill>
              <a:latin typeface="Times New Roman"/>
              <a:ea typeface="Times New Roman"/>
              <a:cs typeface="Times New Roman"/>
              <a:sym typeface="Times New Roman"/>
            </a:endParaRPr>
          </a:p>
        </p:txBody>
      </p:sp>
      <p:sp>
        <p:nvSpPr>
          <p:cNvPr id="342" name="Google Shape;342;p5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16"/>
          <p:cNvSpPr txBox="1"/>
          <p:nvPr>
            <p:ph type="title"/>
          </p:nvPr>
        </p:nvSpPr>
        <p:spPr>
          <a:xfrm>
            <a:off x="727650" y="631550"/>
            <a:ext cx="7688700" cy="58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640"/>
              <a:t>Objective</a:t>
            </a:r>
            <a:endParaRPr sz="2640"/>
          </a:p>
        </p:txBody>
      </p:sp>
      <p:sp>
        <p:nvSpPr>
          <p:cNvPr id="108" name="Google Shape;108;p16"/>
          <p:cNvSpPr txBox="1"/>
          <p:nvPr>
            <p:ph idx="1" type="body"/>
          </p:nvPr>
        </p:nvSpPr>
        <p:spPr>
          <a:xfrm>
            <a:off x="727650" y="1441200"/>
            <a:ext cx="7688700" cy="2878200"/>
          </a:xfrm>
          <a:prstGeom prst="rect">
            <a:avLst/>
          </a:prstGeom>
        </p:spPr>
        <p:txBody>
          <a:bodyPr anchorCtr="0" anchor="t" bIns="91425" lIns="91425" spcFirstLastPara="1" rIns="91425" wrap="square" tIns="91425">
            <a:spAutoFit/>
          </a:bodyPr>
          <a:lstStyle/>
          <a:p>
            <a:pPr indent="0" lvl="0" marL="0" rtl="0" algn="just">
              <a:spcBef>
                <a:spcPts val="0"/>
              </a:spcBef>
              <a:spcAft>
                <a:spcPts val="0"/>
              </a:spcAft>
              <a:buNone/>
            </a:pPr>
            <a:r>
              <a:rPr lang="en" sz="1400">
                <a:solidFill>
                  <a:srgbClr val="000000"/>
                </a:solidFill>
                <a:latin typeface="Times New Roman"/>
                <a:ea typeface="Times New Roman"/>
                <a:cs typeface="Times New Roman"/>
                <a:sym typeface="Times New Roman"/>
              </a:rPr>
              <a:t>The objectives of this project include</a:t>
            </a:r>
            <a:endParaRPr sz="1400">
              <a:solidFill>
                <a:srgbClr val="000000"/>
              </a:solidFill>
              <a:latin typeface="Times New Roman"/>
              <a:ea typeface="Times New Roman"/>
              <a:cs typeface="Times New Roman"/>
              <a:sym typeface="Times New Roman"/>
            </a:endParaRPr>
          </a:p>
          <a:p>
            <a:pPr indent="-317500" lvl="0" marL="457200" rtl="0" algn="just">
              <a:spcBef>
                <a:spcPts val="0"/>
              </a:spcBef>
              <a:spcAft>
                <a:spcPts val="0"/>
              </a:spcAft>
              <a:buClr>
                <a:srgbClr val="000000"/>
              </a:buClr>
              <a:buSzPts val="1400"/>
              <a:buFont typeface="Times New Roman"/>
              <a:buAutoNum type="arabicPeriod"/>
            </a:pPr>
            <a:r>
              <a:rPr lang="en" sz="1400">
                <a:solidFill>
                  <a:srgbClr val="000000"/>
                </a:solidFill>
                <a:latin typeface="Times New Roman"/>
                <a:ea typeface="Times New Roman"/>
                <a:cs typeface="Times New Roman"/>
                <a:sym typeface="Times New Roman"/>
              </a:rPr>
              <a:t>To create a novel hyperspectral image encryption algorithm that is especially made for photos utilising LAB colour space.</a:t>
            </a:r>
            <a:endParaRPr sz="1400">
              <a:solidFill>
                <a:srgbClr val="000000"/>
              </a:solidFill>
              <a:latin typeface="Times New Roman"/>
              <a:ea typeface="Times New Roman"/>
              <a:cs typeface="Times New Roman"/>
              <a:sym typeface="Times New Roman"/>
            </a:endParaRPr>
          </a:p>
          <a:p>
            <a:pPr indent="-317500" lvl="0" marL="457200" rtl="0" algn="just">
              <a:spcBef>
                <a:spcPts val="0"/>
              </a:spcBef>
              <a:spcAft>
                <a:spcPts val="0"/>
              </a:spcAft>
              <a:buClr>
                <a:srgbClr val="000000"/>
              </a:buClr>
              <a:buSzPts val="1400"/>
              <a:buFont typeface="Times New Roman"/>
              <a:buAutoNum type="arabicPeriod"/>
            </a:pPr>
            <a:r>
              <a:rPr lang="en" sz="1400">
                <a:solidFill>
                  <a:srgbClr val="000000"/>
                </a:solidFill>
                <a:latin typeface="Times New Roman"/>
                <a:ea typeface="Times New Roman"/>
                <a:cs typeface="Times New Roman"/>
                <a:sym typeface="Times New Roman"/>
              </a:rPr>
              <a:t>To ensure that the encrypted photos are secure and the data isn't lost by optimising the unique technique to balance security and data loss.</a:t>
            </a:r>
            <a:endParaRPr sz="1400">
              <a:solidFill>
                <a:srgbClr val="000000"/>
              </a:solidFill>
              <a:latin typeface="Times New Roman"/>
              <a:ea typeface="Times New Roman"/>
              <a:cs typeface="Times New Roman"/>
              <a:sym typeface="Times New Roman"/>
            </a:endParaRPr>
          </a:p>
          <a:p>
            <a:pPr indent="-317500" lvl="0" marL="457200" rtl="0" algn="just">
              <a:spcBef>
                <a:spcPts val="0"/>
              </a:spcBef>
              <a:spcAft>
                <a:spcPts val="0"/>
              </a:spcAft>
              <a:buClr>
                <a:srgbClr val="000000"/>
              </a:buClr>
              <a:buSzPts val="1400"/>
              <a:buFont typeface="Times New Roman"/>
              <a:buAutoNum type="arabicPeriod"/>
            </a:pPr>
            <a:r>
              <a:rPr lang="en" sz="1400">
                <a:solidFill>
                  <a:srgbClr val="000000"/>
                </a:solidFill>
                <a:latin typeface="Times New Roman"/>
                <a:ea typeface="Times New Roman"/>
                <a:cs typeface="Times New Roman"/>
                <a:sym typeface="Times New Roman"/>
              </a:rPr>
              <a:t>To make sure the suggested encryption algorithm satisfies the requirements for use in practical applications, assess its performance in terms of speed, security level, and attack resistance.</a:t>
            </a:r>
            <a:endParaRPr sz="1400">
              <a:solidFill>
                <a:srgbClr val="000000"/>
              </a:solidFill>
              <a:latin typeface="Times New Roman"/>
              <a:ea typeface="Times New Roman"/>
              <a:cs typeface="Times New Roman"/>
              <a:sym typeface="Times New Roman"/>
            </a:endParaRPr>
          </a:p>
          <a:p>
            <a:pPr indent="-317500" lvl="0" marL="457200" rtl="0" algn="just">
              <a:spcBef>
                <a:spcPts val="0"/>
              </a:spcBef>
              <a:spcAft>
                <a:spcPts val="0"/>
              </a:spcAft>
              <a:buClr>
                <a:srgbClr val="000000"/>
              </a:buClr>
              <a:buSzPts val="1400"/>
              <a:buFont typeface="Times New Roman"/>
              <a:buAutoNum type="arabicPeriod"/>
            </a:pPr>
            <a:r>
              <a:rPr lang="en" sz="1400">
                <a:solidFill>
                  <a:srgbClr val="000000"/>
                </a:solidFill>
                <a:latin typeface="Times New Roman"/>
                <a:ea typeface="Times New Roman"/>
                <a:cs typeface="Times New Roman"/>
                <a:sym typeface="Times New Roman"/>
              </a:rPr>
              <a:t>To evaluate the effectiveness and advantages of the proposed method, numerous metrics are used to compare its performance to those of existing encryption algorithms.</a:t>
            </a:r>
            <a:endParaRPr sz="1400">
              <a:solidFill>
                <a:srgbClr val="000000"/>
              </a:solidFill>
              <a:latin typeface="Times New Roman"/>
              <a:ea typeface="Times New Roman"/>
              <a:cs typeface="Times New Roman"/>
              <a:sym typeface="Times New Roman"/>
            </a:endParaRPr>
          </a:p>
          <a:p>
            <a:pPr indent="-317500" lvl="0" marL="457200" rtl="0" algn="just">
              <a:spcBef>
                <a:spcPts val="0"/>
              </a:spcBef>
              <a:spcAft>
                <a:spcPts val="0"/>
              </a:spcAft>
              <a:buClr>
                <a:srgbClr val="000000"/>
              </a:buClr>
              <a:buSzPts val="1400"/>
              <a:buFont typeface="Times New Roman"/>
              <a:buAutoNum type="arabicPeriod"/>
            </a:pPr>
            <a:r>
              <a:rPr lang="en" sz="1400">
                <a:solidFill>
                  <a:srgbClr val="000000"/>
                </a:solidFill>
                <a:latin typeface="Times New Roman"/>
                <a:ea typeface="Times New Roman"/>
                <a:cs typeface="Times New Roman"/>
                <a:sym typeface="Times New Roman"/>
              </a:rPr>
              <a:t>To examine whether the suggested algorithm is appropriate for practical applications, specifically remote sensing to make sure it satisfies their unique requirements.</a:t>
            </a:r>
            <a:endParaRPr sz="1400">
              <a:latin typeface="Times New Roman"/>
              <a:ea typeface="Times New Roman"/>
              <a:cs typeface="Times New Roman"/>
              <a:sym typeface="Times New Roman"/>
            </a:endParaRPr>
          </a:p>
        </p:txBody>
      </p:sp>
      <p:sp>
        <p:nvSpPr>
          <p:cNvPr id="109" name="Google Shape;109;p1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52"/>
          <p:cNvSpPr txBox="1"/>
          <p:nvPr>
            <p:ph idx="1" type="body"/>
          </p:nvPr>
        </p:nvSpPr>
        <p:spPr>
          <a:xfrm>
            <a:off x="724950" y="74475"/>
            <a:ext cx="7697400" cy="4839300"/>
          </a:xfrm>
          <a:prstGeom prst="rect">
            <a:avLst/>
          </a:prstGeom>
        </p:spPr>
        <p:txBody>
          <a:bodyPr anchorCtr="0" anchor="ctr" bIns="91425" lIns="91425" spcFirstLastPara="1" rIns="91425" wrap="square" tIns="91425">
            <a:spAutoFit/>
          </a:bodyPr>
          <a:lstStyle/>
          <a:p>
            <a:pPr indent="0" lvl="0" marL="0" rtl="0" algn="just">
              <a:lnSpc>
                <a:spcPct val="90000"/>
              </a:lnSpc>
              <a:spcBef>
                <a:spcPts val="0"/>
              </a:spcBef>
              <a:spcAft>
                <a:spcPts val="0"/>
              </a:spcAft>
              <a:buNone/>
            </a:pPr>
            <a:r>
              <a:rPr lang="en" sz="1400">
                <a:solidFill>
                  <a:srgbClr val="000000"/>
                </a:solidFill>
                <a:latin typeface="Times New Roman"/>
                <a:ea typeface="Times New Roman"/>
                <a:cs typeface="Times New Roman"/>
                <a:sym typeface="Times New Roman"/>
              </a:rPr>
              <a:t>[7] Y. Li, H. Jiang, and Y. Zhou (2021)"A Novel Image Encryption Algorithm Based on Multistage Chaos System and DNA Encoding," J. Comput. Theor. Nanosci., Vol. 18, No. 12, pp. 7655-7663. doi: 10.1166/jctn.2021.10913.</a:t>
            </a:r>
            <a:endParaRPr sz="1400">
              <a:solidFill>
                <a:srgbClr val="000000"/>
              </a:solidFill>
              <a:latin typeface="Times New Roman"/>
              <a:ea typeface="Times New Roman"/>
              <a:cs typeface="Times New Roman"/>
              <a:sym typeface="Times New Roman"/>
            </a:endParaRPr>
          </a:p>
          <a:p>
            <a:pPr indent="0" lvl="0" marL="0" rtl="0" algn="just">
              <a:lnSpc>
                <a:spcPct val="90000"/>
              </a:lnSpc>
              <a:spcBef>
                <a:spcPts val="0"/>
              </a:spcBef>
              <a:spcAft>
                <a:spcPts val="0"/>
              </a:spcAft>
              <a:buNone/>
            </a:pPr>
            <a:r>
              <a:t/>
            </a:r>
            <a:endParaRPr sz="1400">
              <a:solidFill>
                <a:srgbClr val="000000"/>
              </a:solidFill>
              <a:latin typeface="Times New Roman"/>
              <a:ea typeface="Times New Roman"/>
              <a:cs typeface="Times New Roman"/>
              <a:sym typeface="Times New Roman"/>
            </a:endParaRPr>
          </a:p>
          <a:p>
            <a:pPr indent="0" lvl="0" marL="0" rtl="0" algn="just">
              <a:lnSpc>
                <a:spcPct val="90000"/>
              </a:lnSpc>
              <a:spcBef>
                <a:spcPts val="0"/>
              </a:spcBef>
              <a:spcAft>
                <a:spcPts val="0"/>
              </a:spcAft>
              <a:buNone/>
            </a:pPr>
            <a:r>
              <a:rPr lang="en" sz="1400">
                <a:solidFill>
                  <a:srgbClr val="000000"/>
                </a:solidFill>
                <a:latin typeface="Times New Roman"/>
                <a:ea typeface="Times New Roman"/>
                <a:cs typeface="Times New Roman"/>
                <a:sym typeface="Times New Roman"/>
              </a:rPr>
              <a:t>[8] </a:t>
            </a:r>
            <a:r>
              <a:rPr lang="en" sz="1400">
                <a:solidFill>
                  <a:srgbClr val="000000"/>
                </a:solidFill>
                <a:latin typeface="Times New Roman"/>
                <a:ea typeface="Times New Roman"/>
                <a:cs typeface="Times New Roman"/>
                <a:sym typeface="Times New Roman"/>
              </a:rPr>
              <a:t>J. M. M. Linhares, J. A. R. Monteiro, A. Bailão, L. Cardeira, T. Kondo, S. Nakauchi, M. Picollo, and J. C. Neves (2019) "How good are RGB cameras retrieving colors of natural scenes and paintings?—A study based on hyperspectral imaging," Color Res. Appl., Vol. 44, No. 4, pp. 598-610. doi: 10.1002/col.22398.</a:t>
            </a:r>
            <a:endParaRPr sz="1400">
              <a:solidFill>
                <a:srgbClr val="000000"/>
              </a:solidFill>
              <a:latin typeface="Times New Roman"/>
              <a:ea typeface="Times New Roman"/>
              <a:cs typeface="Times New Roman"/>
              <a:sym typeface="Times New Roman"/>
            </a:endParaRPr>
          </a:p>
          <a:p>
            <a:pPr indent="0" lvl="0" marL="0" rtl="0" algn="just">
              <a:lnSpc>
                <a:spcPct val="90000"/>
              </a:lnSpc>
              <a:spcBef>
                <a:spcPts val="0"/>
              </a:spcBef>
              <a:spcAft>
                <a:spcPts val="0"/>
              </a:spcAft>
              <a:buNone/>
            </a:pPr>
            <a:r>
              <a:t/>
            </a:r>
            <a:endParaRPr sz="1400">
              <a:solidFill>
                <a:srgbClr val="000000"/>
              </a:solidFill>
              <a:latin typeface="Times New Roman"/>
              <a:ea typeface="Times New Roman"/>
              <a:cs typeface="Times New Roman"/>
              <a:sym typeface="Times New Roman"/>
            </a:endParaRPr>
          </a:p>
          <a:p>
            <a:pPr indent="0" lvl="0" marL="0" rtl="0" algn="just">
              <a:lnSpc>
                <a:spcPct val="90000"/>
              </a:lnSpc>
              <a:spcBef>
                <a:spcPts val="0"/>
              </a:spcBef>
              <a:spcAft>
                <a:spcPts val="0"/>
              </a:spcAft>
              <a:buNone/>
            </a:pPr>
            <a:r>
              <a:rPr lang="en" sz="1400">
                <a:solidFill>
                  <a:srgbClr val="000000"/>
                </a:solidFill>
                <a:latin typeface="Times New Roman"/>
                <a:ea typeface="Times New Roman"/>
                <a:cs typeface="Times New Roman"/>
                <a:sym typeface="Times New Roman"/>
              </a:rPr>
              <a:t>[9] </a:t>
            </a:r>
            <a:r>
              <a:rPr lang="en" sz="1400">
                <a:solidFill>
                  <a:srgbClr val="000000"/>
                </a:solidFill>
                <a:latin typeface="Times New Roman"/>
                <a:ea typeface="Times New Roman"/>
                <a:cs typeface="Times New Roman"/>
                <a:sym typeface="Times New Roman"/>
              </a:rPr>
              <a:t>J. Liu and Y. Liu (2016) "An image encryption scheme based on hyper-chaotic system and dynamic state variables," Multimed. Tools Appl., Vol. 75, No. 16, pp. 9915-9928. doi: 10.1007/s11042-016-3688-2.</a:t>
            </a:r>
            <a:endParaRPr sz="1400">
              <a:solidFill>
                <a:srgbClr val="000000"/>
              </a:solidFill>
              <a:latin typeface="Times New Roman"/>
              <a:ea typeface="Times New Roman"/>
              <a:cs typeface="Times New Roman"/>
              <a:sym typeface="Times New Roman"/>
            </a:endParaRPr>
          </a:p>
          <a:p>
            <a:pPr indent="0" lvl="0" marL="0" rtl="0" algn="just">
              <a:lnSpc>
                <a:spcPct val="90000"/>
              </a:lnSpc>
              <a:spcBef>
                <a:spcPts val="0"/>
              </a:spcBef>
              <a:spcAft>
                <a:spcPts val="0"/>
              </a:spcAft>
              <a:buNone/>
            </a:pPr>
            <a:r>
              <a:t/>
            </a:r>
            <a:endParaRPr sz="1400">
              <a:solidFill>
                <a:srgbClr val="000000"/>
              </a:solidFill>
              <a:latin typeface="Times New Roman"/>
              <a:ea typeface="Times New Roman"/>
              <a:cs typeface="Times New Roman"/>
              <a:sym typeface="Times New Roman"/>
            </a:endParaRPr>
          </a:p>
          <a:p>
            <a:pPr indent="0" lvl="0" marL="0" rtl="0" algn="just">
              <a:lnSpc>
                <a:spcPct val="90000"/>
              </a:lnSpc>
              <a:spcBef>
                <a:spcPts val="0"/>
              </a:spcBef>
              <a:spcAft>
                <a:spcPts val="0"/>
              </a:spcAft>
              <a:buNone/>
            </a:pPr>
            <a:r>
              <a:rPr lang="en" sz="1400">
                <a:solidFill>
                  <a:srgbClr val="000000"/>
                </a:solidFill>
                <a:latin typeface="Times New Roman"/>
                <a:ea typeface="Times New Roman"/>
                <a:cs typeface="Times New Roman"/>
                <a:sym typeface="Times New Roman"/>
              </a:rPr>
              <a:t>[10] </a:t>
            </a:r>
            <a:r>
              <a:rPr lang="en" sz="1400">
                <a:solidFill>
                  <a:srgbClr val="000000"/>
                </a:solidFill>
                <a:latin typeface="Times New Roman"/>
                <a:ea typeface="Times New Roman"/>
                <a:cs typeface="Times New Roman"/>
                <a:sym typeface="Times New Roman"/>
              </a:rPr>
              <a:t>M. J. Khan, H. S. Khan, A. Yousaf, K. Khurshid and A. Abbas (2018) "Modern Trends in Hyperspectral Image Analysis: A Review," in IEEE Access, Vol. 6, pp. 14118-14129, doi: 10.1109/ACCESS.2018.2812999. </a:t>
            </a:r>
            <a:endParaRPr sz="1400">
              <a:solidFill>
                <a:srgbClr val="000000"/>
              </a:solidFill>
              <a:latin typeface="Times New Roman"/>
              <a:ea typeface="Times New Roman"/>
              <a:cs typeface="Times New Roman"/>
              <a:sym typeface="Times New Roman"/>
            </a:endParaRPr>
          </a:p>
          <a:p>
            <a:pPr indent="0" lvl="0" marL="0" rtl="0" algn="just">
              <a:lnSpc>
                <a:spcPct val="90000"/>
              </a:lnSpc>
              <a:spcBef>
                <a:spcPts val="0"/>
              </a:spcBef>
              <a:spcAft>
                <a:spcPts val="0"/>
              </a:spcAft>
              <a:buNone/>
            </a:pPr>
            <a:r>
              <a:t/>
            </a:r>
            <a:endParaRPr sz="1400">
              <a:solidFill>
                <a:srgbClr val="000000"/>
              </a:solidFill>
              <a:latin typeface="Times New Roman"/>
              <a:ea typeface="Times New Roman"/>
              <a:cs typeface="Times New Roman"/>
              <a:sym typeface="Times New Roman"/>
            </a:endParaRPr>
          </a:p>
          <a:p>
            <a:pPr indent="0" lvl="0" marL="0" rtl="0" algn="just">
              <a:lnSpc>
                <a:spcPct val="90000"/>
              </a:lnSpc>
              <a:spcBef>
                <a:spcPts val="0"/>
              </a:spcBef>
              <a:spcAft>
                <a:spcPts val="0"/>
              </a:spcAft>
              <a:buNone/>
            </a:pPr>
            <a:r>
              <a:rPr lang="en" sz="1400">
                <a:solidFill>
                  <a:srgbClr val="000000"/>
                </a:solidFill>
                <a:latin typeface="Times New Roman"/>
                <a:ea typeface="Times New Roman"/>
                <a:cs typeface="Times New Roman"/>
                <a:sym typeface="Times New Roman"/>
              </a:rPr>
              <a:t>[11] </a:t>
            </a:r>
            <a:r>
              <a:rPr lang="en" sz="1400">
                <a:solidFill>
                  <a:srgbClr val="000000"/>
                </a:solidFill>
                <a:latin typeface="Times New Roman"/>
                <a:ea typeface="Times New Roman"/>
                <a:cs typeface="Times New Roman"/>
                <a:sym typeface="Times New Roman"/>
              </a:rPr>
              <a:t>T. A. Setyawan, S. A. Riwinanto, Helmy, A. Nursyahid, and A. S. Nugroho (2018), "Comparison of HSV and LAB Color Spaces for Hydroponic Monitoring System," in 2018 5th International Conference on Information Technology, Computer, and Electrical Engineering (ICITACEE), pp. 1-6. doi: 10.1109/icitacee.2018.8576991.</a:t>
            </a:r>
            <a:endParaRPr sz="1400">
              <a:solidFill>
                <a:srgbClr val="000000"/>
              </a:solidFill>
              <a:latin typeface="Times New Roman"/>
              <a:ea typeface="Times New Roman"/>
              <a:cs typeface="Times New Roman"/>
              <a:sym typeface="Times New Roman"/>
            </a:endParaRPr>
          </a:p>
          <a:p>
            <a:pPr indent="0" lvl="0" marL="0" rtl="0" algn="just">
              <a:lnSpc>
                <a:spcPct val="90000"/>
              </a:lnSpc>
              <a:spcBef>
                <a:spcPts val="0"/>
              </a:spcBef>
              <a:spcAft>
                <a:spcPts val="0"/>
              </a:spcAft>
              <a:buNone/>
            </a:pPr>
            <a:r>
              <a:t/>
            </a:r>
            <a:endParaRPr sz="1400">
              <a:solidFill>
                <a:srgbClr val="000000"/>
              </a:solidFill>
              <a:latin typeface="Times New Roman"/>
              <a:ea typeface="Times New Roman"/>
              <a:cs typeface="Times New Roman"/>
              <a:sym typeface="Times New Roman"/>
            </a:endParaRPr>
          </a:p>
          <a:p>
            <a:pPr indent="0" lvl="0" marL="0" rtl="0" algn="just">
              <a:lnSpc>
                <a:spcPct val="90000"/>
              </a:lnSpc>
              <a:spcBef>
                <a:spcPts val="0"/>
              </a:spcBef>
              <a:spcAft>
                <a:spcPts val="0"/>
              </a:spcAft>
              <a:buNone/>
            </a:pPr>
            <a:r>
              <a:rPr lang="en" sz="1400">
                <a:solidFill>
                  <a:srgbClr val="000000"/>
                </a:solidFill>
                <a:latin typeface="Times New Roman"/>
                <a:ea typeface="Times New Roman"/>
                <a:cs typeface="Times New Roman"/>
                <a:sym typeface="Times New Roman"/>
              </a:rPr>
              <a:t>[12] C. Song and Y. Qiao (2015) "A novel image encryption algorithm based on DNA encoding and spatiotemporal chaos," Math. Probl. Eng., Vol. 2015, pp. 1-11. doi: 0.1155/2015/251723.</a:t>
            </a:r>
            <a:endParaRPr sz="1400">
              <a:solidFill>
                <a:srgbClr val="000000"/>
              </a:solidFill>
              <a:latin typeface="Times New Roman"/>
              <a:ea typeface="Times New Roman"/>
              <a:cs typeface="Times New Roman"/>
              <a:sym typeface="Times New Roman"/>
            </a:endParaRPr>
          </a:p>
        </p:txBody>
      </p:sp>
      <p:sp>
        <p:nvSpPr>
          <p:cNvPr id="348" name="Google Shape;348;p5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53"/>
          <p:cNvSpPr txBox="1"/>
          <p:nvPr>
            <p:ph idx="1" type="body"/>
          </p:nvPr>
        </p:nvSpPr>
        <p:spPr>
          <a:xfrm>
            <a:off x="723300" y="40550"/>
            <a:ext cx="7697400" cy="5141100"/>
          </a:xfrm>
          <a:prstGeom prst="rect">
            <a:avLst/>
          </a:prstGeom>
        </p:spPr>
        <p:txBody>
          <a:bodyPr anchorCtr="0" anchor="ctr" bIns="91425" lIns="91425" spcFirstLastPara="1" rIns="91425" wrap="square" tIns="91425">
            <a:spAutoFit/>
          </a:bodyPr>
          <a:lstStyle/>
          <a:p>
            <a:pPr indent="0" lvl="0" marL="0" rtl="0" algn="just">
              <a:spcBef>
                <a:spcPts val="0"/>
              </a:spcBef>
              <a:spcAft>
                <a:spcPts val="0"/>
              </a:spcAft>
              <a:buNone/>
            </a:pPr>
            <a:r>
              <a:rPr lang="en" sz="1400">
                <a:solidFill>
                  <a:srgbClr val="000000"/>
                </a:solidFill>
                <a:latin typeface="Times New Roman"/>
                <a:ea typeface="Times New Roman"/>
                <a:cs typeface="Times New Roman"/>
                <a:sym typeface="Times New Roman"/>
              </a:rPr>
              <a:t>[13] </a:t>
            </a:r>
            <a:r>
              <a:rPr lang="en" sz="1400">
                <a:solidFill>
                  <a:srgbClr val="000000"/>
                </a:solidFill>
                <a:latin typeface="Times New Roman"/>
                <a:ea typeface="Times New Roman"/>
                <a:cs typeface="Times New Roman"/>
                <a:sym typeface="Times New Roman"/>
              </a:rPr>
              <a:t>X. Wang, X. Li, and Y. Li (2013) "A novel image encryption algorithm based on hyper-chaotic system," Opt. Commun., Vol. 291, pp. 242-247. doi: 10.1016/j.optcom.2012.09.041.</a:t>
            </a:r>
            <a:endParaRPr sz="1400">
              <a:solidFill>
                <a:srgbClr val="000000"/>
              </a:solidFill>
              <a:latin typeface="Times New Roman"/>
              <a:ea typeface="Times New Roman"/>
              <a:cs typeface="Times New Roman"/>
              <a:sym typeface="Times New Roman"/>
            </a:endParaRPr>
          </a:p>
          <a:p>
            <a:pPr indent="0" lvl="0" marL="0" rtl="0" algn="just">
              <a:spcBef>
                <a:spcPts val="0"/>
              </a:spcBef>
              <a:spcAft>
                <a:spcPts val="0"/>
              </a:spcAft>
              <a:buNone/>
            </a:pPr>
            <a:r>
              <a:t/>
            </a:r>
            <a:endParaRPr sz="1400">
              <a:solidFill>
                <a:srgbClr val="000000"/>
              </a:solidFill>
              <a:latin typeface="Times New Roman"/>
              <a:ea typeface="Times New Roman"/>
              <a:cs typeface="Times New Roman"/>
              <a:sym typeface="Times New Roman"/>
            </a:endParaRPr>
          </a:p>
          <a:p>
            <a:pPr indent="0" lvl="0" marL="0" rtl="0" algn="just">
              <a:spcBef>
                <a:spcPts val="0"/>
              </a:spcBef>
              <a:spcAft>
                <a:spcPts val="0"/>
              </a:spcAft>
              <a:buNone/>
            </a:pPr>
            <a:r>
              <a:rPr lang="en" sz="1400">
                <a:solidFill>
                  <a:srgbClr val="000000"/>
                </a:solidFill>
                <a:latin typeface="Times New Roman"/>
                <a:ea typeface="Times New Roman"/>
                <a:cs typeface="Times New Roman"/>
                <a:sym typeface="Times New Roman"/>
              </a:rPr>
              <a:t>[14] </a:t>
            </a:r>
            <a:r>
              <a:rPr lang="en" sz="1400">
                <a:solidFill>
                  <a:srgbClr val="000000"/>
                </a:solidFill>
                <a:latin typeface="Times New Roman"/>
                <a:ea typeface="Times New Roman"/>
                <a:cs typeface="Times New Roman"/>
                <a:sym typeface="Times New Roman"/>
              </a:rPr>
              <a:t>L. Yang, Y. Wang, Y. Wei, J. Zhou, X. Wang, and W. Lu (2021) "A secure and high-efficiency image encryption scheme based on 3D Henon map and discrete wavelet transform," Signal Process. Image Commun., Vol. 97, pp. 116225-1162237. doi: 10.1016/j.image.2021.116225.</a:t>
            </a:r>
            <a:endParaRPr sz="1400">
              <a:solidFill>
                <a:srgbClr val="000000"/>
              </a:solidFill>
              <a:latin typeface="Times New Roman"/>
              <a:ea typeface="Times New Roman"/>
              <a:cs typeface="Times New Roman"/>
              <a:sym typeface="Times New Roman"/>
            </a:endParaRPr>
          </a:p>
          <a:p>
            <a:pPr indent="0" lvl="0" marL="0" rtl="0" algn="just">
              <a:spcBef>
                <a:spcPts val="0"/>
              </a:spcBef>
              <a:spcAft>
                <a:spcPts val="0"/>
              </a:spcAft>
              <a:buNone/>
            </a:pPr>
            <a:r>
              <a:t/>
            </a:r>
            <a:endParaRPr sz="1400">
              <a:solidFill>
                <a:srgbClr val="000000"/>
              </a:solidFill>
              <a:latin typeface="Times New Roman"/>
              <a:ea typeface="Times New Roman"/>
              <a:cs typeface="Times New Roman"/>
              <a:sym typeface="Times New Roman"/>
            </a:endParaRPr>
          </a:p>
          <a:p>
            <a:pPr indent="0" lvl="0" marL="0" rtl="0" algn="just">
              <a:spcBef>
                <a:spcPts val="0"/>
              </a:spcBef>
              <a:spcAft>
                <a:spcPts val="0"/>
              </a:spcAft>
              <a:buNone/>
            </a:pPr>
            <a:r>
              <a:rPr lang="en" sz="1400">
                <a:solidFill>
                  <a:srgbClr val="000000"/>
                </a:solidFill>
                <a:latin typeface="Times New Roman"/>
                <a:ea typeface="Times New Roman"/>
                <a:cs typeface="Times New Roman"/>
                <a:sym typeface="Times New Roman"/>
              </a:rPr>
              <a:t>[15] </a:t>
            </a:r>
            <a:r>
              <a:rPr lang="en" sz="1400">
                <a:solidFill>
                  <a:srgbClr val="000000"/>
                </a:solidFill>
                <a:latin typeface="Times New Roman"/>
                <a:ea typeface="Times New Roman"/>
                <a:cs typeface="Times New Roman"/>
                <a:sym typeface="Times New Roman"/>
              </a:rPr>
              <a:t>Z. Yang, Y. Cao, S. Liu, C. Tanougast, W. Blondel, Z. Liu, and H. Chen (2022) "A Novel Signature and Authentication Cryptosystem for Hyperspectral Image by Using Triangular Association Encryption Algorithm in Gyrator Domains," Appl. Sci., Vol. 12, No. 15, pp. 7649-7660. doi: 10.3390/app12157649.</a:t>
            </a:r>
            <a:endParaRPr sz="1400">
              <a:solidFill>
                <a:srgbClr val="000000"/>
              </a:solidFill>
              <a:latin typeface="Times New Roman"/>
              <a:ea typeface="Times New Roman"/>
              <a:cs typeface="Times New Roman"/>
              <a:sym typeface="Times New Roman"/>
            </a:endParaRPr>
          </a:p>
          <a:p>
            <a:pPr indent="0" lvl="0" marL="0" rtl="0" algn="just">
              <a:spcBef>
                <a:spcPts val="0"/>
              </a:spcBef>
              <a:spcAft>
                <a:spcPts val="0"/>
              </a:spcAft>
              <a:buNone/>
            </a:pPr>
            <a:r>
              <a:t/>
            </a:r>
            <a:endParaRPr sz="1400">
              <a:solidFill>
                <a:srgbClr val="000000"/>
              </a:solidFill>
              <a:latin typeface="Times New Roman"/>
              <a:ea typeface="Times New Roman"/>
              <a:cs typeface="Times New Roman"/>
              <a:sym typeface="Times New Roman"/>
            </a:endParaRPr>
          </a:p>
          <a:p>
            <a:pPr indent="0" lvl="0" marL="0" rtl="0" algn="just">
              <a:spcBef>
                <a:spcPts val="0"/>
              </a:spcBef>
              <a:spcAft>
                <a:spcPts val="0"/>
              </a:spcAft>
              <a:buNone/>
            </a:pPr>
            <a:r>
              <a:rPr lang="en" sz="1400">
                <a:solidFill>
                  <a:srgbClr val="000000"/>
                </a:solidFill>
                <a:latin typeface="Times New Roman"/>
                <a:ea typeface="Times New Roman"/>
                <a:cs typeface="Times New Roman"/>
                <a:sym typeface="Times New Roman"/>
              </a:rPr>
              <a:t>[16] </a:t>
            </a:r>
            <a:r>
              <a:rPr lang="en" sz="1400">
                <a:solidFill>
                  <a:srgbClr val="000000"/>
                </a:solidFill>
                <a:latin typeface="Times New Roman"/>
                <a:ea typeface="Times New Roman"/>
                <a:cs typeface="Times New Roman"/>
                <a:sym typeface="Times New Roman"/>
              </a:rPr>
              <a:t>E. Yavuz (2019), "A novel chaotic image encryption algorithm based on content-sensitive dynamic function switching scheme," Opt. Laser Technol., Vol. 114, pp. 224-239, 2019. doi: 10.1016/j.optlastec.2019.01.001.</a:t>
            </a:r>
            <a:endParaRPr sz="1400">
              <a:solidFill>
                <a:srgbClr val="000000"/>
              </a:solidFill>
              <a:latin typeface="Times New Roman"/>
              <a:ea typeface="Times New Roman"/>
              <a:cs typeface="Times New Roman"/>
              <a:sym typeface="Times New Roman"/>
            </a:endParaRPr>
          </a:p>
          <a:p>
            <a:pPr indent="0" lvl="0" marL="0" rtl="0" algn="just">
              <a:spcBef>
                <a:spcPts val="0"/>
              </a:spcBef>
              <a:spcAft>
                <a:spcPts val="0"/>
              </a:spcAft>
              <a:buNone/>
            </a:pPr>
            <a:r>
              <a:t/>
            </a:r>
            <a:endParaRPr sz="1400">
              <a:solidFill>
                <a:srgbClr val="000000"/>
              </a:solidFill>
              <a:latin typeface="Times New Roman"/>
              <a:ea typeface="Times New Roman"/>
              <a:cs typeface="Times New Roman"/>
              <a:sym typeface="Times New Roman"/>
            </a:endParaRPr>
          </a:p>
          <a:p>
            <a:pPr indent="0" lvl="0" marL="0" rtl="0" algn="just">
              <a:spcBef>
                <a:spcPts val="0"/>
              </a:spcBef>
              <a:spcAft>
                <a:spcPts val="0"/>
              </a:spcAft>
              <a:buNone/>
            </a:pPr>
            <a:r>
              <a:rPr lang="en" sz="1400">
                <a:solidFill>
                  <a:srgbClr val="000000"/>
                </a:solidFill>
                <a:latin typeface="Times New Roman"/>
                <a:ea typeface="Times New Roman"/>
                <a:cs typeface="Times New Roman"/>
                <a:sym typeface="Times New Roman"/>
              </a:rPr>
              <a:t>[17] </a:t>
            </a:r>
            <a:r>
              <a:rPr lang="en" sz="1400">
                <a:solidFill>
                  <a:srgbClr val="000000"/>
                </a:solidFill>
                <a:latin typeface="Times New Roman"/>
                <a:ea typeface="Times New Roman"/>
                <a:cs typeface="Times New Roman"/>
                <a:sym typeface="Times New Roman"/>
              </a:rPr>
              <a:t>Y. Xian, X. Wang, X. Wang, Q. Li, and X. Yan (2022), "Spiral-Transform-Based Fractal Sorting Matrix for Chaotic Image Encryption," IEEE Transactions on Circuits and Systems I: Regular Papers, Vol. 69, No. 8, pp. 3320-3327, doi: 10.1109/TCSI.2022.3172116.</a:t>
            </a:r>
            <a:endParaRPr sz="1400">
              <a:solidFill>
                <a:srgbClr val="000000"/>
              </a:solidFill>
              <a:latin typeface="Times New Roman"/>
              <a:ea typeface="Times New Roman"/>
              <a:cs typeface="Times New Roman"/>
              <a:sym typeface="Times New Roman"/>
            </a:endParaRPr>
          </a:p>
          <a:p>
            <a:pPr indent="0" lvl="0" marL="0" rtl="0" algn="just">
              <a:spcBef>
                <a:spcPts val="0"/>
              </a:spcBef>
              <a:spcAft>
                <a:spcPts val="0"/>
              </a:spcAft>
              <a:buNone/>
            </a:pPr>
            <a:r>
              <a:t/>
            </a:r>
            <a:endParaRPr sz="1400">
              <a:solidFill>
                <a:srgbClr val="000000"/>
              </a:solidFill>
              <a:latin typeface="Times New Roman"/>
              <a:ea typeface="Times New Roman"/>
              <a:cs typeface="Times New Roman"/>
              <a:sym typeface="Times New Roman"/>
            </a:endParaRPr>
          </a:p>
          <a:p>
            <a:pPr indent="0" lvl="0" marL="0" rtl="0" algn="just">
              <a:spcBef>
                <a:spcPts val="0"/>
              </a:spcBef>
              <a:spcAft>
                <a:spcPts val="0"/>
              </a:spcAft>
              <a:buNone/>
            </a:pPr>
            <a:r>
              <a:rPr lang="en" sz="1400">
                <a:solidFill>
                  <a:srgbClr val="000000"/>
                </a:solidFill>
                <a:latin typeface="Times New Roman"/>
                <a:ea typeface="Times New Roman"/>
                <a:cs typeface="Times New Roman"/>
                <a:sym typeface="Times New Roman"/>
              </a:rPr>
              <a:t>[18] </a:t>
            </a:r>
            <a:r>
              <a:rPr lang="en" sz="1400">
                <a:solidFill>
                  <a:srgbClr val="000000"/>
                </a:solidFill>
                <a:latin typeface="Times New Roman"/>
                <a:ea typeface="Times New Roman"/>
                <a:cs typeface="Times New Roman"/>
                <a:sym typeface="Times New Roman"/>
              </a:rPr>
              <a:t>X. Wang and P. Liu (2022) "A New Full Chaos Coupled Mapping Lattice and Its Application in Privacy Image Encryption," in IEEE Transactions on Circuits and Systems I: Regular Papers, Vol. 69, No. 3, pp. 1291-1301, doi: 10.1109/TCSI.2021.3133318.</a:t>
            </a:r>
            <a:endParaRPr sz="1400">
              <a:latin typeface="Times New Roman"/>
              <a:ea typeface="Times New Roman"/>
              <a:cs typeface="Times New Roman"/>
              <a:sym typeface="Times New Roman"/>
            </a:endParaRPr>
          </a:p>
        </p:txBody>
      </p:sp>
      <p:sp>
        <p:nvSpPr>
          <p:cNvPr id="354" name="Google Shape;354;p5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 name="Shape 358"/>
        <p:cNvGrpSpPr/>
        <p:nvPr/>
      </p:nvGrpSpPr>
      <p:grpSpPr>
        <a:xfrm>
          <a:off x="0" y="0"/>
          <a:ext cx="0" cy="0"/>
          <a:chOff x="0" y="0"/>
          <a:chExt cx="0" cy="0"/>
        </a:xfrm>
      </p:grpSpPr>
      <p:sp>
        <p:nvSpPr>
          <p:cNvPr id="359" name="Google Shape;359;p54"/>
          <p:cNvSpPr txBox="1"/>
          <p:nvPr>
            <p:ph idx="1" type="body"/>
          </p:nvPr>
        </p:nvSpPr>
        <p:spPr>
          <a:xfrm>
            <a:off x="724950" y="507290"/>
            <a:ext cx="7697400" cy="2339700"/>
          </a:xfrm>
          <a:prstGeom prst="rect">
            <a:avLst/>
          </a:prstGeom>
        </p:spPr>
        <p:txBody>
          <a:bodyPr anchorCtr="0" anchor="ctr" bIns="91425" lIns="91425" spcFirstLastPara="1" rIns="91425" wrap="square" tIns="91425">
            <a:spAutoFit/>
          </a:bodyPr>
          <a:lstStyle/>
          <a:p>
            <a:pPr indent="0" lvl="0" marL="0" rtl="0" algn="just">
              <a:spcBef>
                <a:spcPts val="0"/>
              </a:spcBef>
              <a:spcAft>
                <a:spcPts val="0"/>
              </a:spcAft>
              <a:buNone/>
            </a:pPr>
            <a:r>
              <a:rPr lang="en" sz="1400">
                <a:solidFill>
                  <a:srgbClr val="000000"/>
                </a:solidFill>
                <a:latin typeface="Times New Roman"/>
                <a:ea typeface="Times New Roman"/>
                <a:cs typeface="Times New Roman"/>
                <a:sym typeface="Times New Roman"/>
              </a:rPr>
              <a:t>[19] X. Yang, Y. Ye, X. Li, R. Y. K. Lau, X. Zhang and X. Huang (2018), "Hyperspectral Image Classification With Deep Learning Models," in IEEE Transactions on Geoscience and Remote Sensing, Vol. 56, No. 9, pp. 5408-5423, doi: 10.1109/TGRS.2018.2815613.</a:t>
            </a:r>
            <a:endParaRPr sz="1400">
              <a:solidFill>
                <a:srgbClr val="000000"/>
              </a:solidFill>
              <a:latin typeface="Times New Roman"/>
              <a:ea typeface="Times New Roman"/>
              <a:cs typeface="Times New Roman"/>
              <a:sym typeface="Times New Roman"/>
            </a:endParaRPr>
          </a:p>
          <a:p>
            <a:pPr indent="0" lvl="0" marL="0" rtl="0" algn="just">
              <a:spcBef>
                <a:spcPts val="0"/>
              </a:spcBef>
              <a:spcAft>
                <a:spcPts val="0"/>
              </a:spcAft>
              <a:buNone/>
            </a:pPr>
            <a:r>
              <a:t/>
            </a:r>
            <a:endParaRPr sz="1400">
              <a:solidFill>
                <a:srgbClr val="000000"/>
              </a:solidFill>
              <a:latin typeface="Times New Roman"/>
              <a:ea typeface="Times New Roman"/>
              <a:cs typeface="Times New Roman"/>
              <a:sym typeface="Times New Roman"/>
            </a:endParaRPr>
          </a:p>
          <a:p>
            <a:pPr indent="0" lvl="0" marL="0" rtl="0" algn="just">
              <a:spcBef>
                <a:spcPts val="0"/>
              </a:spcBef>
              <a:spcAft>
                <a:spcPts val="0"/>
              </a:spcAft>
              <a:buNone/>
            </a:pPr>
            <a:r>
              <a:rPr lang="en" sz="1400">
                <a:solidFill>
                  <a:srgbClr val="000000"/>
                </a:solidFill>
                <a:latin typeface="Times New Roman"/>
                <a:ea typeface="Times New Roman"/>
                <a:cs typeface="Times New Roman"/>
                <a:sym typeface="Times New Roman"/>
              </a:rPr>
              <a:t>[20] </a:t>
            </a:r>
            <a:r>
              <a:rPr lang="en" sz="1400">
                <a:solidFill>
                  <a:srgbClr val="000000"/>
                </a:solidFill>
                <a:latin typeface="Times New Roman"/>
                <a:ea typeface="Times New Roman"/>
                <a:cs typeface="Times New Roman"/>
                <a:sym typeface="Times New Roman"/>
              </a:rPr>
              <a:t>H. Zhang, H. Chen, H. Zhang, H. Xie, and Y. Li (2021), “A Novel Image Encryption Algorithm Based on Multiple Chaotic Maps and DNA Encoding," IEEE Access, Vol. 9, pp. 90363-90375. doi: 10.1109/ACCESS.2021.3098795.</a:t>
            </a:r>
            <a:endParaRPr sz="1400">
              <a:solidFill>
                <a:srgbClr val="000000"/>
              </a:solidFill>
              <a:latin typeface="Times New Roman"/>
              <a:ea typeface="Times New Roman"/>
              <a:cs typeface="Times New Roman"/>
              <a:sym typeface="Times New Roman"/>
            </a:endParaRPr>
          </a:p>
          <a:p>
            <a:pPr indent="0" lvl="0" marL="0" rtl="0" algn="just">
              <a:spcBef>
                <a:spcPts val="0"/>
              </a:spcBef>
              <a:spcAft>
                <a:spcPts val="0"/>
              </a:spcAft>
              <a:buNone/>
            </a:pPr>
            <a:r>
              <a:t/>
            </a:r>
            <a:endParaRPr sz="1400">
              <a:latin typeface="Times New Roman"/>
              <a:ea typeface="Times New Roman"/>
              <a:cs typeface="Times New Roman"/>
              <a:sym typeface="Times New Roman"/>
            </a:endParaRPr>
          </a:p>
          <a:p>
            <a:pPr indent="0" lvl="0" marL="0" rtl="0" algn="just">
              <a:spcBef>
                <a:spcPts val="0"/>
              </a:spcBef>
              <a:spcAft>
                <a:spcPts val="0"/>
              </a:spcAft>
              <a:buNone/>
            </a:pPr>
            <a:r>
              <a:t/>
            </a:r>
            <a:endParaRPr sz="1400">
              <a:latin typeface="Times New Roman"/>
              <a:ea typeface="Times New Roman"/>
              <a:cs typeface="Times New Roman"/>
              <a:sym typeface="Times New Roman"/>
            </a:endParaRPr>
          </a:p>
          <a:p>
            <a:pPr indent="0" lvl="0" marL="0" rtl="0" algn="just">
              <a:spcBef>
                <a:spcPts val="0"/>
              </a:spcBef>
              <a:spcAft>
                <a:spcPts val="0"/>
              </a:spcAft>
              <a:buNone/>
            </a:pPr>
            <a:r>
              <a:t/>
            </a:r>
            <a:endParaRPr sz="1400">
              <a:latin typeface="Times New Roman"/>
              <a:ea typeface="Times New Roman"/>
              <a:cs typeface="Times New Roman"/>
              <a:sym typeface="Times New Roman"/>
            </a:endParaRPr>
          </a:p>
        </p:txBody>
      </p:sp>
      <p:sp>
        <p:nvSpPr>
          <p:cNvPr id="360" name="Google Shape;360;p5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p55"/>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solidFill>
                  <a:srgbClr val="F3F3F3"/>
                </a:solidFill>
              </a:rPr>
              <a:t>Thank You</a:t>
            </a:r>
            <a:endParaRPr>
              <a:solidFill>
                <a:srgbClr val="F3F3F3"/>
              </a:solidFill>
            </a:endParaRPr>
          </a:p>
        </p:txBody>
      </p:sp>
      <p:sp>
        <p:nvSpPr>
          <p:cNvPr id="366" name="Google Shape;366;p5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17"/>
          <p:cNvSpPr txBox="1"/>
          <p:nvPr>
            <p:ph type="title"/>
          </p:nvPr>
        </p:nvSpPr>
        <p:spPr>
          <a:xfrm>
            <a:off x="843300" y="1643050"/>
            <a:ext cx="5871900" cy="92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5000"/>
              <a:t>Literature Survey</a:t>
            </a:r>
            <a:endParaRPr sz="5000"/>
          </a:p>
        </p:txBody>
      </p:sp>
      <p:sp>
        <p:nvSpPr>
          <p:cNvPr id="115" name="Google Shape;115;p1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graphicFrame>
        <p:nvGraphicFramePr>
          <p:cNvPr id="120" name="Google Shape;120;p18"/>
          <p:cNvGraphicFramePr/>
          <p:nvPr/>
        </p:nvGraphicFramePr>
        <p:xfrm>
          <a:off x="138063" y="153113"/>
          <a:ext cx="3000000" cy="3000000"/>
        </p:xfrm>
        <a:graphic>
          <a:graphicData uri="http://schemas.openxmlformats.org/drawingml/2006/table">
            <a:tbl>
              <a:tblPr>
                <a:noFill/>
                <a:tableStyleId>{106E69EE-8547-4BB2-AEF6-EA15784F82B4}</a:tableStyleId>
              </a:tblPr>
              <a:tblGrid>
                <a:gridCol w="611475"/>
                <a:gridCol w="1980750"/>
                <a:gridCol w="3371200"/>
                <a:gridCol w="2972750"/>
              </a:tblGrid>
              <a:tr h="343325">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S.No.</a:t>
                      </a:r>
                      <a:endParaRPr b="1">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Name </a:t>
                      </a:r>
                      <a:endParaRPr b="1">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Description</a:t>
                      </a:r>
                      <a:endParaRPr b="1">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Limitations</a:t>
                      </a:r>
                      <a:endParaRPr b="1">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2158025">
                <a:tc>
                  <a:txBody>
                    <a:bodyPr/>
                    <a:lstStyle/>
                    <a:p>
                      <a:pPr indent="0" lvl="0" marL="0" rtl="0" algn="just">
                        <a:lnSpc>
                          <a:spcPct val="115000"/>
                        </a:lnSpc>
                        <a:spcBef>
                          <a:spcPts val="1200"/>
                        </a:spcBef>
                        <a:spcAft>
                          <a:spcPts val="1200"/>
                        </a:spcAft>
                        <a:buNone/>
                      </a:pPr>
                      <a:r>
                        <a:rPr lang="en">
                          <a:latin typeface="Times New Roman"/>
                          <a:ea typeface="Times New Roman"/>
                          <a:cs typeface="Times New Roman"/>
                          <a:sym typeface="Times New Roman"/>
                        </a:rPr>
                        <a:t>[1]</a:t>
                      </a:r>
                      <a:endParaRPr>
                        <a:latin typeface="Times New Roman"/>
                        <a:ea typeface="Times New Roman"/>
                        <a:cs typeface="Times New Roman"/>
                        <a:sym typeface="Times New Roman"/>
                      </a:endParaRPr>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just">
                        <a:lnSpc>
                          <a:spcPct val="100000"/>
                        </a:lnSpc>
                        <a:spcBef>
                          <a:spcPts val="1200"/>
                        </a:spcBef>
                        <a:spcAft>
                          <a:spcPts val="0"/>
                        </a:spcAft>
                        <a:buNone/>
                      </a:pPr>
                      <a:r>
                        <a:rPr lang="en">
                          <a:latin typeface="Times New Roman"/>
                          <a:ea typeface="Times New Roman"/>
                          <a:cs typeface="Times New Roman"/>
                          <a:sym typeface="Times New Roman"/>
                        </a:rPr>
                        <a:t>" </a:t>
                      </a:r>
                      <a:r>
                        <a:rPr lang="en">
                          <a:latin typeface="Times New Roman"/>
                          <a:ea typeface="Times New Roman"/>
                          <a:cs typeface="Times New Roman"/>
                          <a:sym typeface="Times New Roman"/>
                        </a:rPr>
                        <a:t>Hyperspectral Imaging: A Review on UAV-Based Sensors, Data Processing and Applications for Agriculture and Forestry.</a:t>
                      </a:r>
                      <a:r>
                        <a:rPr lang="en">
                          <a:latin typeface="Times New Roman"/>
                          <a:ea typeface="Times New Roman"/>
                          <a:cs typeface="Times New Roman"/>
                          <a:sym typeface="Times New Roman"/>
                        </a:rPr>
                        <a:t>" </a:t>
                      </a:r>
                      <a:endParaRPr>
                        <a:latin typeface="Times New Roman"/>
                        <a:ea typeface="Times New Roman"/>
                        <a:cs typeface="Times New Roman"/>
                        <a:sym typeface="Times New Roman"/>
                      </a:endParaRPr>
                    </a:p>
                    <a:p>
                      <a:pPr indent="0" lvl="0" marL="0" rtl="0" algn="just">
                        <a:lnSpc>
                          <a:spcPct val="100000"/>
                        </a:lnSpc>
                        <a:spcBef>
                          <a:spcPts val="1200"/>
                        </a:spcBef>
                        <a:spcAft>
                          <a:spcPts val="1200"/>
                        </a:spcAft>
                        <a:buNone/>
                      </a:pPr>
                      <a:r>
                        <a:rPr lang="en">
                          <a:latin typeface="Times New Roman"/>
                          <a:ea typeface="Times New Roman"/>
                          <a:cs typeface="Times New Roman"/>
                          <a:sym typeface="Times New Roman"/>
                        </a:rPr>
                        <a:t>The Journal Remote Sensing , 2017</a:t>
                      </a:r>
                      <a:endParaRPr>
                        <a:latin typeface="Times New Roman"/>
                        <a:ea typeface="Times New Roman"/>
                        <a:cs typeface="Times New Roman"/>
                        <a:sym typeface="Times New Roman"/>
                      </a:endParaRPr>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317500" lvl="0" marL="457200" rtl="0" algn="just">
                        <a:lnSpc>
                          <a:spcPct val="100000"/>
                        </a:lnSpc>
                        <a:spcBef>
                          <a:spcPts val="1200"/>
                        </a:spcBef>
                        <a:spcAft>
                          <a:spcPts val="0"/>
                        </a:spcAft>
                        <a:buSzPts val="1400"/>
                        <a:buFont typeface="Times New Roman"/>
                        <a:buChar char="●"/>
                      </a:pPr>
                      <a:r>
                        <a:rPr lang="en">
                          <a:latin typeface="Times New Roman"/>
                          <a:ea typeface="Times New Roman"/>
                          <a:cs typeface="Times New Roman"/>
                          <a:sym typeface="Times New Roman"/>
                        </a:rPr>
                        <a:t>It </a:t>
                      </a:r>
                      <a:r>
                        <a:rPr lang="en">
                          <a:latin typeface="Times New Roman"/>
                          <a:ea typeface="Times New Roman"/>
                          <a:cs typeface="Times New Roman"/>
                          <a:sym typeface="Times New Roman"/>
                        </a:rPr>
                        <a:t>provides a comprehensive review of the current state of unmanned aerial vehicle (UAV)- based hyperspectral imaging for agriculture and forestry. </a:t>
                      </a:r>
                      <a:endParaRPr>
                        <a:latin typeface="Times New Roman"/>
                        <a:ea typeface="Times New Roman"/>
                        <a:cs typeface="Times New Roman"/>
                        <a:sym typeface="Times New Roman"/>
                      </a:endParaRPr>
                    </a:p>
                    <a:p>
                      <a:pPr indent="-317500" lvl="0" marL="457200" rtl="0" algn="just">
                        <a:lnSpc>
                          <a:spcPct val="100000"/>
                        </a:lnSpc>
                        <a:spcBef>
                          <a:spcPts val="0"/>
                        </a:spcBef>
                        <a:spcAft>
                          <a:spcPts val="0"/>
                        </a:spcAft>
                        <a:buSzPts val="1400"/>
                        <a:buFont typeface="Times New Roman"/>
                        <a:buChar char="●"/>
                      </a:pPr>
                      <a:r>
                        <a:rPr lang="en">
                          <a:latin typeface="Times New Roman"/>
                          <a:ea typeface="Times New Roman"/>
                          <a:cs typeface="Times New Roman"/>
                          <a:sym typeface="Times New Roman"/>
                        </a:rPr>
                        <a:t>The paper covers the sensor technology used with respect to UAV and various data processing  methods used in hyperspectral imaging.</a:t>
                      </a:r>
                      <a:endParaRPr>
                        <a:latin typeface="Times New Roman"/>
                        <a:ea typeface="Times New Roman"/>
                        <a:cs typeface="Times New Roman"/>
                        <a:sym typeface="Times New Roman"/>
                      </a:endParaRPr>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317500" lvl="0" marL="457200" rtl="0" algn="just">
                        <a:lnSpc>
                          <a:spcPct val="100000"/>
                        </a:lnSpc>
                        <a:spcBef>
                          <a:spcPts val="1200"/>
                        </a:spcBef>
                        <a:spcAft>
                          <a:spcPts val="0"/>
                        </a:spcAft>
                        <a:buSzPts val="1400"/>
                        <a:buFont typeface="Times New Roman"/>
                        <a:buChar char="●"/>
                      </a:pPr>
                      <a:r>
                        <a:rPr lang="en">
                          <a:latin typeface="Times New Roman"/>
                          <a:ea typeface="Times New Roman"/>
                          <a:cs typeface="Times New Roman"/>
                          <a:sym typeface="Times New Roman"/>
                        </a:rPr>
                        <a:t>It focuses</a:t>
                      </a:r>
                      <a:r>
                        <a:rPr lang="en">
                          <a:latin typeface="Times New Roman"/>
                          <a:ea typeface="Times New Roman"/>
                          <a:cs typeface="Times New Roman"/>
                          <a:sym typeface="Times New Roman"/>
                        </a:rPr>
                        <a:t> solely on using UAV-based sensors for agriculture and forestry applications, neglecting other important remote sensing technologies and applications and does not provide in-depth analysis or suggestions for how to address challenges.</a:t>
                      </a:r>
                      <a:endParaRPr>
                        <a:latin typeface="Times New Roman"/>
                        <a:ea typeface="Times New Roman"/>
                        <a:cs typeface="Times New Roman"/>
                        <a:sym typeface="Times New Roman"/>
                      </a:endParaRPr>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2363725">
                <a:tc>
                  <a:txBody>
                    <a:bodyPr/>
                    <a:lstStyle/>
                    <a:p>
                      <a:pPr indent="0" lvl="0" marL="0" rtl="0" algn="just">
                        <a:lnSpc>
                          <a:spcPct val="115000"/>
                        </a:lnSpc>
                        <a:spcBef>
                          <a:spcPts val="1200"/>
                        </a:spcBef>
                        <a:spcAft>
                          <a:spcPts val="1200"/>
                        </a:spcAft>
                        <a:buNone/>
                      </a:pPr>
                      <a:r>
                        <a:rPr lang="en">
                          <a:latin typeface="Times New Roman"/>
                          <a:ea typeface="Times New Roman"/>
                          <a:cs typeface="Times New Roman"/>
                          <a:sym typeface="Times New Roman"/>
                        </a:rPr>
                        <a:t>[2]</a:t>
                      </a:r>
                      <a:endParaRPr>
                        <a:latin typeface="Times New Roman"/>
                        <a:ea typeface="Times New Roman"/>
                        <a:cs typeface="Times New Roman"/>
                        <a:sym typeface="Times New Roman"/>
                      </a:endParaRPr>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just">
                        <a:lnSpc>
                          <a:spcPct val="100000"/>
                        </a:lnSpc>
                        <a:spcBef>
                          <a:spcPts val="0"/>
                        </a:spcBef>
                        <a:spcAft>
                          <a:spcPts val="0"/>
                        </a:spcAft>
                        <a:buNone/>
                      </a:pPr>
                      <a:r>
                        <a:rPr lang="en">
                          <a:latin typeface="Times New Roman"/>
                          <a:ea typeface="Times New Roman"/>
                          <a:cs typeface="Times New Roman"/>
                          <a:sym typeface="Times New Roman"/>
                        </a:rPr>
                        <a:t>"Experimental comparison of color spaces for material classification" </a:t>
                      </a:r>
                      <a:endParaRPr>
                        <a:latin typeface="Times New Roman"/>
                        <a:ea typeface="Times New Roman"/>
                        <a:cs typeface="Times New Roman"/>
                        <a:sym typeface="Times New Roman"/>
                      </a:endParaRPr>
                    </a:p>
                    <a:p>
                      <a:pPr indent="0" lvl="0" marL="0" rtl="0" algn="just">
                        <a:lnSpc>
                          <a:spcPct val="100000"/>
                        </a:lnSpc>
                        <a:spcBef>
                          <a:spcPts val="0"/>
                        </a:spcBef>
                        <a:spcAft>
                          <a:spcPts val="0"/>
                        </a:spcAft>
                        <a:buClr>
                          <a:srgbClr val="000000"/>
                        </a:buClr>
                        <a:buSzPts val="852"/>
                        <a:buFont typeface="Arial"/>
                        <a:buNone/>
                      </a:pPr>
                      <a:r>
                        <a:t/>
                      </a:r>
                      <a:endParaRPr>
                        <a:latin typeface="Times New Roman"/>
                        <a:ea typeface="Times New Roman"/>
                        <a:cs typeface="Times New Roman"/>
                        <a:sym typeface="Times New Roman"/>
                      </a:endParaRPr>
                    </a:p>
                    <a:p>
                      <a:pPr indent="0" lvl="0" marL="0" rtl="0" algn="just">
                        <a:lnSpc>
                          <a:spcPct val="100000"/>
                        </a:lnSpc>
                        <a:spcBef>
                          <a:spcPts val="0"/>
                        </a:spcBef>
                        <a:spcAft>
                          <a:spcPts val="0"/>
                        </a:spcAft>
                        <a:buNone/>
                      </a:pPr>
                      <a:r>
                        <a:rPr lang="en">
                          <a:latin typeface="Times New Roman"/>
                          <a:ea typeface="Times New Roman"/>
                          <a:cs typeface="Times New Roman"/>
                          <a:sym typeface="Times New Roman"/>
                        </a:rPr>
                        <a:t>Journal of Electronic Imaging , 2017</a:t>
                      </a:r>
                      <a:endParaRPr>
                        <a:latin typeface="Times New Roman"/>
                        <a:ea typeface="Times New Roman"/>
                        <a:cs typeface="Times New Roman"/>
                        <a:sym typeface="Times New Roman"/>
                      </a:endParaRPr>
                    </a:p>
                    <a:p>
                      <a:pPr indent="0" lvl="0" marL="0" rtl="0" algn="just">
                        <a:lnSpc>
                          <a:spcPct val="100000"/>
                        </a:lnSpc>
                        <a:spcBef>
                          <a:spcPts val="1200"/>
                        </a:spcBef>
                        <a:spcAft>
                          <a:spcPts val="1200"/>
                        </a:spcAft>
                        <a:buNone/>
                      </a:pPr>
                      <a:r>
                        <a:t/>
                      </a:r>
                      <a:endParaRPr>
                        <a:latin typeface="Times New Roman"/>
                        <a:ea typeface="Times New Roman"/>
                        <a:cs typeface="Times New Roman"/>
                        <a:sym typeface="Times New Roman"/>
                      </a:endParaRPr>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317500" lvl="0" marL="457200" rtl="0" algn="just">
                        <a:lnSpc>
                          <a:spcPct val="100000"/>
                        </a:lnSpc>
                        <a:spcBef>
                          <a:spcPts val="0"/>
                        </a:spcBef>
                        <a:spcAft>
                          <a:spcPts val="0"/>
                        </a:spcAft>
                        <a:buSzPts val="1400"/>
                        <a:buFont typeface="Times New Roman"/>
                        <a:buChar char="●"/>
                      </a:pPr>
                      <a:r>
                        <a:rPr lang="en">
                          <a:latin typeface="Times New Roman"/>
                          <a:ea typeface="Times New Roman"/>
                          <a:cs typeface="Times New Roman"/>
                          <a:sym typeface="Times New Roman"/>
                        </a:rPr>
                        <a:t>This paper </a:t>
                      </a:r>
                      <a:r>
                        <a:rPr lang="en">
                          <a:latin typeface="Times New Roman"/>
                          <a:ea typeface="Times New Roman"/>
                          <a:cs typeface="Times New Roman"/>
                          <a:sym typeface="Times New Roman"/>
                        </a:rPr>
                        <a:t>evaluated the performance of each color space using three different classification methods: </a:t>
                      </a:r>
                      <a:endParaRPr>
                        <a:latin typeface="Times New Roman"/>
                        <a:ea typeface="Times New Roman"/>
                        <a:cs typeface="Times New Roman"/>
                        <a:sym typeface="Times New Roman"/>
                      </a:endParaRPr>
                    </a:p>
                    <a:p>
                      <a:pPr indent="-317500" lvl="0" marL="457200" rtl="0" algn="just">
                        <a:lnSpc>
                          <a:spcPct val="100000"/>
                        </a:lnSpc>
                        <a:spcBef>
                          <a:spcPts val="0"/>
                        </a:spcBef>
                        <a:spcAft>
                          <a:spcPts val="0"/>
                        </a:spcAft>
                        <a:buSzPts val="1400"/>
                        <a:buFont typeface="Times New Roman"/>
                        <a:buChar char="●"/>
                      </a:pPr>
                      <a:r>
                        <a:rPr lang="en">
                          <a:latin typeface="Times New Roman"/>
                          <a:ea typeface="Times New Roman"/>
                          <a:cs typeface="Times New Roman"/>
                          <a:sym typeface="Times New Roman"/>
                        </a:rPr>
                        <a:t>The results showed that CIELAB and CIELUV outperformed RGB and HSV in all classification methods. Overall, the study suggests that using CIELAB or CIELUV color spaces can improve the accuracy of material classification </a:t>
                      </a:r>
                      <a:endParaRPr>
                        <a:latin typeface="Times New Roman"/>
                        <a:ea typeface="Times New Roman"/>
                        <a:cs typeface="Times New Roman"/>
                        <a:sym typeface="Times New Roman"/>
                      </a:endParaRPr>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317500" lvl="0" marL="457200" rtl="0" algn="just">
                        <a:lnSpc>
                          <a:spcPct val="100000"/>
                        </a:lnSpc>
                        <a:spcBef>
                          <a:spcPts val="1200"/>
                        </a:spcBef>
                        <a:spcAft>
                          <a:spcPts val="0"/>
                        </a:spcAft>
                        <a:buSzPts val="1400"/>
                        <a:buFont typeface="Times New Roman"/>
                        <a:buChar char="●"/>
                      </a:pPr>
                      <a:r>
                        <a:rPr lang="en">
                          <a:latin typeface="Times New Roman"/>
                          <a:ea typeface="Times New Roman"/>
                          <a:cs typeface="Times New Roman"/>
                          <a:sym typeface="Times New Roman"/>
                        </a:rPr>
                        <a:t>This paper used a dataset of only 10 different materials, which may not be representative of the full range of materials that could be encountered in real-world applications. </a:t>
                      </a:r>
                      <a:endParaRPr>
                        <a:latin typeface="Times New Roman"/>
                        <a:ea typeface="Times New Roman"/>
                        <a:cs typeface="Times New Roman"/>
                        <a:sym typeface="Times New Roman"/>
                      </a:endParaRPr>
                    </a:p>
                  </a:txBody>
                  <a:tcPr marT="63500" marB="63500" marR="63500" marL="63500">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
        <p:nvSpPr>
          <p:cNvPr id="121" name="Google Shape;121;p18"/>
          <p:cNvSpPr txBox="1"/>
          <p:nvPr>
            <p:ph idx="12" type="sldNum"/>
          </p:nvPr>
        </p:nvSpPr>
        <p:spPr>
          <a:xfrm>
            <a:off x="8525552" y="474990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graphicFrame>
        <p:nvGraphicFramePr>
          <p:cNvPr id="126" name="Google Shape;126;p19"/>
          <p:cNvGraphicFramePr/>
          <p:nvPr/>
        </p:nvGraphicFramePr>
        <p:xfrm>
          <a:off x="138063" y="153113"/>
          <a:ext cx="3000000" cy="3000000"/>
        </p:xfrm>
        <a:graphic>
          <a:graphicData uri="http://schemas.openxmlformats.org/drawingml/2006/table">
            <a:tbl>
              <a:tblPr>
                <a:noFill/>
                <a:tableStyleId>{106E69EE-8547-4BB2-AEF6-EA15784F82B4}</a:tableStyleId>
              </a:tblPr>
              <a:tblGrid>
                <a:gridCol w="611475"/>
                <a:gridCol w="1980750"/>
                <a:gridCol w="3371200"/>
                <a:gridCol w="2972750"/>
              </a:tblGrid>
              <a:tr h="343325">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S.No.</a:t>
                      </a:r>
                      <a:endParaRPr b="1">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Name </a:t>
                      </a:r>
                      <a:endParaRPr b="1">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Description</a:t>
                      </a:r>
                      <a:endParaRPr b="1">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Limitations</a:t>
                      </a:r>
                      <a:endParaRPr b="1">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2158025">
                <a:tc>
                  <a:txBody>
                    <a:bodyPr/>
                    <a:lstStyle/>
                    <a:p>
                      <a:pPr indent="0" lvl="0" marL="0" rtl="0" algn="just">
                        <a:lnSpc>
                          <a:spcPct val="115000"/>
                        </a:lnSpc>
                        <a:spcBef>
                          <a:spcPts val="1200"/>
                        </a:spcBef>
                        <a:spcAft>
                          <a:spcPts val="1200"/>
                        </a:spcAft>
                        <a:buNone/>
                      </a:pPr>
                      <a:r>
                        <a:rPr lang="en">
                          <a:latin typeface="Times New Roman"/>
                          <a:ea typeface="Times New Roman"/>
                          <a:cs typeface="Times New Roman"/>
                          <a:sym typeface="Times New Roman"/>
                        </a:rPr>
                        <a:t>[3]</a:t>
                      </a:r>
                      <a:endParaRPr>
                        <a:latin typeface="Times New Roman"/>
                        <a:ea typeface="Times New Roman"/>
                        <a:cs typeface="Times New Roman"/>
                        <a:sym typeface="Times New Roman"/>
                      </a:endParaRPr>
                    </a:p>
                  </a:txBody>
                  <a:tcPr marT="63500" marB="63500" marR="63500" marL="63500">
                    <a:lnL cap="flat" cmpd="sng" w="9525">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just">
                        <a:lnSpc>
                          <a:spcPct val="100000"/>
                        </a:lnSpc>
                        <a:spcBef>
                          <a:spcPts val="0"/>
                        </a:spcBef>
                        <a:spcAft>
                          <a:spcPts val="0"/>
                        </a:spcAft>
                        <a:buNone/>
                      </a:pPr>
                      <a:r>
                        <a:rPr lang="en">
                          <a:latin typeface="Times New Roman"/>
                          <a:ea typeface="Times New Roman"/>
                          <a:cs typeface="Times New Roman"/>
                          <a:sym typeface="Times New Roman"/>
                        </a:rPr>
                        <a:t>"A nonlinear image encryption method based on multivariate polynomials,"</a:t>
                      </a:r>
                      <a:endParaRPr>
                        <a:latin typeface="Times New Roman"/>
                        <a:ea typeface="Times New Roman"/>
                        <a:cs typeface="Times New Roman"/>
                        <a:sym typeface="Times New Roman"/>
                      </a:endParaRPr>
                    </a:p>
                    <a:p>
                      <a:pPr indent="0" lvl="0" marL="0" rtl="0" algn="just">
                        <a:lnSpc>
                          <a:spcPct val="100000"/>
                        </a:lnSpc>
                        <a:spcBef>
                          <a:spcPts val="0"/>
                        </a:spcBef>
                        <a:spcAft>
                          <a:spcPts val="0"/>
                        </a:spcAft>
                        <a:buClr>
                          <a:srgbClr val="000000"/>
                        </a:buClr>
                        <a:buSzPts val="852"/>
                        <a:buFont typeface="Arial"/>
                        <a:buNone/>
                      </a:pPr>
                      <a:r>
                        <a:t/>
                      </a:r>
                      <a:endParaRPr>
                        <a:latin typeface="Times New Roman"/>
                        <a:ea typeface="Times New Roman"/>
                        <a:cs typeface="Times New Roman"/>
                        <a:sym typeface="Times New Roman"/>
                      </a:endParaRPr>
                    </a:p>
                    <a:p>
                      <a:pPr indent="0" lvl="0" marL="0" rtl="0" algn="just">
                        <a:lnSpc>
                          <a:spcPct val="100000"/>
                        </a:lnSpc>
                        <a:spcBef>
                          <a:spcPts val="0"/>
                        </a:spcBef>
                        <a:spcAft>
                          <a:spcPts val="0"/>
                        </a:spcAft>
                        <a:buClr>
                          <a:srgbClr val="000000"/>
                        </a:buClr>
                        <a:buSzPts val="852"/>
                        <a:buFont typeface="Arial"/>
                        <a:buNone/>
                      </a:pPr>
                      <a:r>
                        <a:rPr lang="en">
                          <a:latin typeface="Times New Roman"/>
                          <a:ea typeface="Times New Roman"/>
                          <a:cs typeface="Times New Roman"/>
                          <a:sym typeface="Times New Roman"/>
                        </a:rPr>
                        <a:t>Optik - International Journal for Light and Electron Optics , 2012</a:t>
                      </a:r>
                      <a:endParaRPr>
                        <a:latin typeface="Times New Roman"/>
                        <a:ea typeface="Times New Roman"/>
                        <a:cs typeface="Times New Roman"/>
                        <a:sym typeface="Times New Roman"/>
                      </a:endParaRPr>
                    </a:p>
                    <a:p>
                      <a:pPr indent="0" lvl="0" marL="0" rtl="0" algn="just">
                        <a:lnSpc>
                          <a:spcPct val="100000"/>
                        </a:lnSpc>
                        <a:spcBef>
                          <a:spcPts val="0"/>
                        </a:spcBef>
                        <a:spcAft>
                          <a:spcPts val="0"/>
                        </a:spcAft>
                        <a:buNone/>
                      </a:pPr>
                      <a:r>
                        <a:t/>
                      </a:r>
                      <a:endParaRPr>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317500" lvl="0" marL="457200" rtl="0" algn="just">
                        <a:lnSpc>
                          <a:spcPct val="100000"/>
                        </a:lnSpc>
                        <a:spcBef>
                          <a:spcPts val="0"/>
                        </a:spcBef>
                        <a:spcAft>
                          <a:spcPts val="0"/>
                        </a:spcAft>
                        <a:buSzPts val="1400"/>
                        <a:buFont typeface="Times New Roman"/>
                        <a:buChar char="●"/>
                      </a:pPr>
                      <a:r>
                        <a:rPr lang="en">
                          <a:latin typeface="Times New Roman"/>
                          <a:ea typeface="Times New Roman"/>
                          <a:cs typeface="Times New Roman"/>
                          <a:sym typeface="Times New Roman"/>
                        </a:rPr>
                        <a:t>The proposed work in [3] aims to present a multivariate polynomial-based nonlinear image encryption technique. </a:t>
                      </a:r>
                      <a:endParaRPr>
                        <a:latin typeface="Times New Roman"/>
                        <a:ea typeface="Times New Roman"/>
                        <a:cs typeface="Times New Roman"/>
                        <a:sym typeface="Times New Roman"/>
                      </a:endParaRPr>
                    </a:p>
                    <a:p>
                      <a:pPr indent="-317500" lvl="0" marL="457200" rtl="0" algn="just">
                        <a:lnSpc>
                          <a:spcPct val="100000"/>
                        </a:lnSpc>
                        <a:spcBef>
                          <a:spcPts val="0"/>
                        </a:spcBef>
                        <a:spcAft>
                          <a:spcPts val="0"/>
                        </a:spcAft>
                        <a:buSzPts val="1400"/>
                        <a:buFont typeface="Times New Roman"/>
                        <a:buChar char="●"/>
                      </a:pPr>
                      <a:r>
                        <a:rPr lang="en">
                          <a:latin typeface="Times New Roman"/>
                          <a:ea typeface="Times New Roman"/>
                          <a:cs typeface="Times New Roman"/>
                          <a:sym typeface="Times New Roman"/>
                        </a:rPr>
                        <a:t>The suggested method shows promising results in terms of encryption efficiency and security and provides improved resistance against different cryptographic attacks.</a:t>
                      </a:r>
                      <a:endParaRPr>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317500" lvl="0" marL="457200" rtl="0" algn="just">
                        <a:lnSpc>
                          <a:spcPct val="100000"/>
                        </a:lnSpc>
                        <a:spcBef>
                          <a:spcPts val="1200"/>
                        </a:spcBef>
                        <a:spcAft>
                          <a:spcPts val="0"/>
                        </a:spcAft>
                        <a:buSzPts val="1400"/>
                        <a:buFont typeface="Times New Roman"/>
                        <a:buChar char="●"/>
                      </a:pPr>
                      <a:r>
                        <a:rPr lang="en">
                          <a:latin typeface="Times New Roman"/>
                          <a:ea typeface="Times New Roman"/>
                          <a:cs typeface="Times New Roman"/>
                          <a:sym typeface="Times New Roman"/>
                        </a:rPr>
                        <a:t>The proposed nonlinear image encryption method based on multivariate polynomials may have limitations in terms of computational complexity, especially for larger images or high-resolution images.</a:t>
                      </a:r>
                      <a:endParaRPr>
                        <a:latin typeface="Times New Roman"/>
                        <a:ea typeface="Times New Roman"/>
                        <a:cs typeface="Times New Roman"/>
                        <a:sym typeface="Times New Roman"/>
                      </a:endParaRPr>
                    </a:p>
                    <a:p>
                      <a:pPr indent="-317500" lvl="0" marL="457200" rtl="0" algn="just">
                        <a:lnSpc>
                          <a:spcPct val="100000"/>
                        </a:lnSpc>
                        <a:spcBef>
                          <a:spcPts val="0"/>
                        </a:spcBef>
                        <a:spcAft>
                          <a:spcPts val="0"/>
                        </a:spcAft>
                        <a:buSzPts val="1400"/>
                        <a:buFont typeface="Times New Roman"/>
                        <a:buChar char="●"/>
                      </a:pPr>
                      <a:r>
                        <a:rPr lang="en">
                          <a:latin typeface="Times New Roman"/>
                          <a:ea typeface="Times New Roman"/>
                          <a:cs typeface="Times New Roman"/>
                          <a:sym typeface="Times New Roman"/>
                        </a:rPr>
                        <a:t>The proposed method may not provide explicit mechanisms for key management</a:t>
                      </a:r>
                      <a:endParaRPr>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2306425">
                <a:tc>
                  <a:txBody>
                    <a:bodyPr/>
                    <a:lstStyle/>
                    <a:p>
                      <a:pPr indent="0" lvl="0" marL="0" rtl="0" algn="just">
                        <a:lnSpc>
                          <a:spcPct val="115000"/>
                        </a:lnSpc>
                        <a:spcBef>
                          <a:spcPts val="1200"/>
                        </a:spcBef>
                        <a:spcAft>
                          <a:spcPts val="1200"/>
                        </a:spcAft>
                        <a:buNone/>
                      </a:pPr>
                      <a:r>
                        <a:rPr lang="en">
                          <a:latin typeface="Times New Roman"/>
                          <a:ea typeface="Times New Roman"/>
                          <a:cs typeface="Times New Roman"/>
                          <a:sym typeface="Times New Roman"/>
                        </a:rPr>
                        <a:t>[4]</a:t>
                      </a:r>
                      <a:endParaRPr>
                        <a:latin typeface="Times New Roman"/>
                        <a:ea typeface="Times New Roman"/>
                        <a:cs typeface="Times New Roman"/>
                        <a:sym typeface="Times New Roman"/>
                      </a:endParaRPr>
                    </a:p>
                  </a:txBody>
                  <a:tcPr marT="63500" marB="63500" marR="63500" marL="63500">
                    <a:lnL cap="flat" cmpd="sng" w="9525">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just">
                        <a:lnSpc>
                          <a:spcPct val="100000"/>
                        </a:lnSpc>
                        <a:spcBef>
                          <a:spcPts val="0"/>
                        </a:spcBef>
                        <a:spcAft>
                          <a:spcPts val="0"/>
                        </a:spcAft>
                        <a:buNone/>
                      </a:pPr>
                      <a:r>
                        <a:rPr lang="en">
                          <a:latin typeface="Times New Roman"/>
                          <a:ea typeface="Times New Roman"/>
                          <a:cs typeface="Times New Roman"/>
                          <a:sym typeface="Times New Roman"/>
                        </a:rPr>
                        <a:t>" </a:t>
                      </a:r>
                      <a:r>
                        <a:rPr lang="en">
                          <a:latin typeface="Times New Roman"/>
                          <a:ea typeface="Times New Roman"/>
                          <a:cs typeface="Times New Roman"/>
                          <a:sym typeface="Times New Roman"/>
                        </a:rPr>
                        <a:t>A uniform illumination image enhancement via linear transformation in CIELAB color space</a:t>
                      </a:r>
                      <a:r>
                        <a:rPr lang="en">
                          <a:latin typeface="Times New Roman"/>
                          <a:ea typeface="Times New Roman"/>
                          <a:cs typeface="Times New Roman"/>
                          <a:sym typeface="Times New Roman"/>
                        </a:rPr>
                        <a:t>" </a:t>
                      </a:r>
                      <a:r>
                        <a:rPr lang="en">
                          <a:latin typeface="Times New Roman"/>
                          <a:ea typeface="Times New Roman"/>
                          <a:cs typeface="Times New Roman"/>
                          <a:sym typeface="Times New Roman"/>
                        </a:rPr>
                        <a:t> </a:t>
                      </a:r>
                      <a:endParaRPr>
                        <a:latin typeface="Times New Roman"/>
                        <a:ea typeface="Times New Roman"/>
                        <a:cs typeface="Times New Roman"/>
                        <a:sym typeface="Times New Roman"/>
                      </a:endParaRPr>
                    </a:p>
                    <a:p>
                      <a:pPr indent="0" lvl="0" marL="0" rtl="0" algn="just">
                        <a:lnSpc>
                          <a:spcPct val="100000"/>
                        </a:lnSpc>
                        <a:spcBef>
                          <a:spcPts val="0"/>
                        </a:spcBef>
                        <a:spcAft>
                          <a:spcPts val="0"/>
                        </a:spcAft>
                        <a:buNone/>
                      </a:pPr>
                      <a:r>
                        <a:t/>
                      </a:r>
                      <a:endParaRPr>
                        <a:latin typeface="Times New Roman"/>
                        <a:ea typeface="Times New Roman"/>
                        <a:cs typeface="Times New Roman"/>
                        <a:sym typeface="Times New Roman"/>
                      </a:endParaRPr>
                    </a:p>
                    <a:p>
                      <a:pPr indent="0" lvl="0" marL="0" rtl="0" algn="just">
                        <a:lnSpc>
                          <a:spcPct val="100000"/>
                        </a:lnSpc>
                        <a:spcBef>
                          <a:spcPts val="0"/>
                        </a:spcBef>
                        <a:spcAft>
                          <a:spcPts val="0"/>
                        </a:spcAft>
                        <a:buClr>
                          <a:srgbClr val="000000"/>
                        </a:buClr>
                        <a:buSzPts val="852"/>
                        <a:buFont typeface="Arial"/>
                        <a:buNone/>
                      </a:pPr>
                      <a:r>
                        <a:rPr lang="en">
                          <a:latin typeface="Times New Roman"/>
                          <a:ea typeface="Times New Roman"/>
                          <a:cs typeface="Times New Roman"/>
                          <a:sym typeface="Times New Roman"/>
                        </a:rPr>
                        <a:t>Multimed Tools Appl 81, 2022</a:t>
                      </a:r>
                      <a:endParaRPr>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317500" lvl="0" marL="457200" rtl="0" algn="just">
                        <a:lnSpc>
                          <a:spcPct val="100000"/>
                        </a:lnSpc>
                        <a:spcBef>
                          <a:spcPts val="0"/>
                        </a:spcBef>
                        <a:spcAft>
                          <a:spcPts val="0"/>
                        </a:spcAft>
                        <a:buSzPts val="1400"/>
                        <a:buFont typeface="Times New Roman"/>
                        <a:buChar char="●"/>
                      </a:pPr>
                      <a:r>
                        <a:rPr lang="en">
                          <a:latin typeface="Times New Roman"/>
                          <a:ea typeface="Times New Roman"/>
                          <a:cs typeface="Times New Roman"/>
                          <a:sym typeface="Times New Roman"/>
                        </a:rPr>
                        <a:t>The proposed method in [4] is based on linear transformation in the CIELAB color space, which separates the color information from the brightness information in the image.</a:t>
                      </a:r>
                      <a:endParaRPr>
                        <a:latin typeface="Times New Roman"/>
                        <a:ea typeface="Times New Roman"/>
                        <a:cs typeface="Times New Roman"/>
                        <a:sym typeface="Times New Roman"/>
                      </a:endParaRPr>
                    </a:p>
                    <a:p>
                      <a:pPr indent="-317500" lvl="0" marL="457200" rtl="0" algn="just">
                        <a:lnSpc>
                          <a:spcPct val="100000"/>
                        </a:lnSpc>
                        <a:spcBef>
                          <a:spcPts val="0"/>
                        </a:spcBef>
                        <a:spcAft>
                          <a:spcPts val="0"/>
                        </a:spcAft>
                        <a:buSzPts val="1400"/>
                        <a:buFont typeface="Times New Roman"/>
                        <a:buChar char="●"/>
                      </a:pPr>
                      <a:r>
                        <a:rPr lang="en">
                          <a:latin typeface="Times New Roman"/>
                          <a:ea typeface="Times New Roman"/>
                          <a:cs typeface="Times New Roman"/>
                          <a:sym typeface="Times New Roman"/>
                        </a:rPr>
                        <a:t>The proposed method was evaluated using several metrics, including peak signal-to-noise ratio (PSNR), structural similarity index (SSIM), and visual quality assessment (VQA).</a:t>
                      </a:r>
                      <a:endParaRPr>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317500" lvl="0" marL="457200" rtl="0" algn="just">
                        <a:lnSpc>
                          <a:spcPct val="100000"/>
                        </a:lnSpc>
                        <a:spcBef>
                          <a:spcPts val="0"/>
                        </a:spcBef>
                        <a:spcAft>
                          <a:spcPts val="0"/>
                        </a:spcAft>
                        <a:buSzPts val="1400"/>
                        <a:buFont typeface="Times New Roman"/>
                        <a:buChar char="●"/>
                      </a:pPr>
                      <a:r>
                        <a:rPr lang="en">
                          <a:latin typeface="Times New Roman"/>
                          <a:ea typeface="Times New Roman"/>
                          <a:cs typeface="Times New Roman"/>
                          <a:sym typeface="Times New Roman"/>
                        </a:rPr>
                        <a:t>The proposed method works well for simple color distributions, but may not be effective for complex color distributions. </a:t>
                      </a:r>
                      <a:endParaRPr>
                        <a:latin typeface="Times New Roman"/>
                        <a:ea typeface="Times New Roman"/>
                        <a:cs typeface="Times New Roman"/>
                        <a:sym typeface="Times New Roman"/>
                      </a:endParaRPr>
                    </a:p>
                    <a:p>
                      <a:pPr indent="-317500" lvl="0" marL="457200" rtl="0" algn="just">
                        <a:lnSpc>
                          <a:spcPct val="100000"/>
                        </a:lnSpc>
                        <a:spcBef>
                          <a:spcPts val="0"/>
                        </a:spcBef>
                        <a:spcAft>
                          <a:spcPts val="0"/>
                        </a:spcAft>
                        <a:buSzPts val="1400"/>
                        <a:buFont typeface="Times New Roman"/>
                        <a:buChar char="●"/>
                      </a:pPr>
                      <a:r>
                        <a:rPr lang="en">
                          <a:latin typeface="Times New Roman"/>
                          <a:ea typeface="Times New Roman"/>
                          <a:cs typeface="Times New Roman"/>
                          <a:sym typeface="Times New Roman"/>
                        </a:rPr>
                        <a:t>Its effectiveness is limited to linear transformations in the CIELAB color space, and may not work as well with nonlinear transformations. </a:t>
                      </a:r>
                      <a:endParaRPr>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bl>
          </a:graphicData>
        </a:graphic>
      </p:graphicFrame>
      <p:sp>
        <p:nvSpPr>
          <p:cNvPr id="127" name="Google Shape;127;p1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graphicFrame>
        <p:nvGraphicFramePr>
          <p:cNvPr id="132" name="Google Shape;132;p20"/>
          <p:cNvGraphicFramePr/>
          <p:nvPr/>
        </p:nvGraphicFramePr>
        <p:xfrm>
          <a:off x="103900" y="193438"/>
          <a:ext cx="3000000" cy="3000000"/>
        </p:xfrm>
        <a:graphic>
          <a:graphicData uri="http://schemas.openxmlformats.org/drawingml/2006/table">
            <a:tbl>
              <a:tblPr>
                <a:noFill/>
                <a:tableStyleId>{106E69EE-8547-4BB2-AEF6-EA15784F82B4}</a:tableStyleId>
              </a:tblPr>
              <a:tblGrid>
                <a:gridCol w="611475"/>
                <a:gridCol w="2151475"/>
                <a:gridCol w="3200475"/>
                <a:gridCol w="2972750"/>
              </a:tblGrid>
              <a:tr h="149875">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S.No.</a:t>
                      </a:r>
                      <a:endParaRPr b="1">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Name </a:t>
                      </a:r>
                      <a:endParaRPr b="1">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Description</a:t>
                      </a:r>
                      <a:endParaRPr b="1">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Limitations</a:t>
                      </a:r>
                      <a:endParaRPr b="1">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2289750">
                <a:tc>
                  <a:txBody>
                    <a:bodyPr/>
                    <a:lstStyle/>
                    <a:p>
                      <a:pPr indent="0" lvl="0" marL="0" rtl="0" algn="just">
                        <a:lnSpc>
                          <a:spcPct val="115000"/>
                        </a:lnSpc>
                        <a:spcBef>
                          <a:spcPts val="1200"/>
                        </a:spcBef>
                        <a:spcAft>
                          <a:spcPts val="1200"/>
                        </a:spcAft>
                        <a:buNone/>
                      </a:pPr>
                      <a:r>
                        <a:rPr lang="en">
                          <a:latin typeface="Times New Roman"/>
                          <a:ea typeface="Times New Roman"/>
                          <a:cs typeface="Times New Roman"/>
                          <a:sym typeface="Times New Roman"/>
                        </a:rPr>
                        <a:t>[5]</a:t>
                      </a:r>
                      <a:endParaRPr>
                        <a:latin typeface="Times New Roman"/>
                        <a:ea typeface="Times New Roman"/>
                        <a:cs typeface="Times New Roman"/>
                        <a:sym typeface="Times New Roman"/>
                      </a:endParaRPr>
                    </a:p>
                  </a:txBody>
                  <a:tcPr marT="63500" marB="63500" marR="63500" marL="63500">
                    <a:lnL cap="flat" cmpd="sng" w="9525">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just">
                        <a:lnSpc>
                          <a:spcPct val="100000"/>
                        </a:lnSpc>
                        <a:spcBef>
                          <a:spcPts val="0"/>
                        </a:spcBef>
                        <a:spcAft>
                          <a:spcPts val="0"/>
                        </a:spcAft>
                        <a:buNone/>
                      </a:pPr>
                      <a:r>
                        <a:rPr lang="en">
                          <a:latin typeface="Times New Roman"/>
                          <a:ea typeface="Times New Roman"/>
                          <a:cs typeface="Times New Roman"/>
                          <a:sym typeface="Times New Roman"/>
                        </a:rPr>
                        <a:t>" </a:t>
                      </a:r>
                      <a:r>
                        <a:rPr lang="en">
                          <a:latin typeface="Times New Roman"/>
                          <a:ea typeface="Times New Roman"/>
                          <a:cs typeface="Times New Roman"/>
                          <a:sym typeface="Times New Roman"/>
                        </a:rPr>
                        <a:t>Optical encryption of hyperspectral images using improved binary tree structure and phase-truncated discrete multiple-parameter fractional Fourier transform</a:t>
                      </a:r>
                      <a:r>
                        <a:rPr lang="en">
                          <a:latin typeface="Times New Roman"/>
                          <a:ea typeface="Times New Roman"/>
                          <a:cs typeface="Times New Roman"/>
                          <a:sym typeface="Times New Roman"/>
                        </a:rPr>
                        <a:t>" </a:t>
                      </a:r>
                      <a:endParaRPr>
                        <a:latin typeface="Times New Roman"/>
                        <a:ea typeface="Times New Roman"/>
                        <a:cs typeface="Times New Roman"/>
                        <a:sym typeface="Times New Roman"/>
                      </a:endParaRPr>
                    </a:p>
                    <a:p>
                      <a:pPr indent="0" lvl="0" marL="0" rtl="0" algn="just">
                        <a:lnSpc>
                          <a:spcPct val="100000"/>
                        </a:lnSpc>
                        <a:spcBef>
                          <a:spcPts val="0"/>
                        </a:spcBef>
                        <a:spcAft>
                          <a:spcPts val="0"/>
                        </a:spcAft>
                        <a:buNone/>
                      </a:pPr>
                      <a:r>
                        <a:t/>
                      </a:r>
                      <a:endParaRPr>
                        <a:latin typeface="Times New Roman"/>
                        <a:ea typeface="Times New Roman"/>
                        <a:cs typeface="Times New Roman"/>
                        <a:sym typeface="Times New Roman"/>
                      </a:endParaRPr>
                    </a:p>
                    <a:p>
                      <a:pPr indent="0" lvl="0" marL="0" rtl="0" algn="just">
                        <a:lnSpc>
                          <a:spcPct val="100000"/>
                        </a:lnSpc>
                        <a:spcBef>
                          <a:spcPts val="0"/>
                        </a:spcBef>
                        <a:spcAft>
                          <a:spcPts val="0"/>
                        </a:spcAft>
                        <a:buNone/>
                      </a:pPr>
                      <a:r>
                        <a:rPr lang="en">
                          <a:latin typeface="Times New Roman"/>
                          <a:ea typeface="Times New Roman"/>
                          <a:cs typeface="Times New Roman"/>
                          <a:sym typeface="Times New Roman"/>
                        </a:rPr>
                        <a:t>IOP Publishing Ltd Journal of Optics, 2020</a:t>
                      </a:r>
                      <a:endParaRPr>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317500" lvl="0" marL="457200" rtl="0" algn="just">
                        <a:lnSpc>
                          <a:spcPct val="100000"/>
                        </a:lnSpc>
                        <a:spcBef>
                          <a:spcPts val="0"/>
                        </a:spcBef>
                        <a:spcAft>
                          <a:spcPts val="0"/>
                        </a:spcAft>
                        <a:buSzPts val="1400"/>
                        <a:buFont typeface="Times New Roman"/>
                        <a:buChar char="●"/>
                      </a:pPr>
                      <a:r>
                        <a:rPr lang="en">
                          <a:latin typeface="Times New Roman"/>
                          <a:ea typeface="Times New Roman"/>
                          <a:cs typeface="Times New Roman"/>
                          <a:sym typeface="Times New Roman"/>
                        </a:rPr>
                        <a:t>[5] discusses a method for encrypting hyperspectral images using a combination of an improved binary tree structure and a phase-truncated discrete multiple-parameter fractional Fourier transform.</a:t>
                      </a:r>
                      <a:endParaRPr>
                        <a:latin typeface="Times New Roman"/>
                        <a:ea typeface="Times New Roman"/>
                        <a:cs typeface="Times New Roman"/>
                        <a:sym typeface="Times New Roman"/>
                      </a:endParaRPr>
                    </a:p>
                    <a:p>
                      <a:pPr indent="-317500" lvl="0" marL="457200" rtl="0" algn="just">
                        <a:lnSpc>
                          <a:spcPct val="100000"/>
                        </a:lnSpc>
                        <a:spcBef>
                          <a:spcPts val="0"/>
                        </a:spcBef>
                        <a:spcAft>
                          <a:spcPts val="0"/>
                        </a:spcAft>
                        <a:buSzPts val="1400"/>
                        <a:buFont typeface="Times New Roman"/>
                        <a:buChar char="●"/>
                      </a:pPr>
                      <a:r>
                        <a:rPr lang="en">
                          <a:latin typeface="Times New Roman"/>
                          <a:ea typeface="Times New Roman"/>
                          <a:cs typeface="Times New Roman"/>
                          <a:sym typeface="Times New Roman"/>
                        </a:rPr>
                        <a:t>Using numerical simulations, the research also seeks to show how successful the suggested strategy is.</a:t>
                      </a:r>
                      <a:endParaRPr>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317500" lvl="0" marL="457200" rtl="0" algn="just">
                        <a:lnSpc>
                          <a:spcPct val="100000"/>
                        </a:lnSpc>
                        <a:spcBef>
                          <a:spcPts val="0"/>
                        </a:spcBef>
                        <a:spcAft>
                          <a:spcPts val="0"/>
                        </a:spcAft>
                        <a:buSzPts val="1400"/>
                        <a:buFont typeface="Times New Roman"/>
                        <a:buChar char="●"/>
                      </a:pPr>
                      <a:r>
                        <a:rPr lang="en">
                          <a:latin typeface="Times New Roman"/>
                          <a:ea typeface="Times New Roman"/>
                          <a:cs typeface="Times New Roman"/>
                          <a:sym typeface="Times New Roman"/>
                        </a:rPr>
                        <a:t>Without access to the details of the numerical simulations, it is challenging to ascertain the validity of the results or evaluate the generalizability of the proposed approach to different hyperspectral datasets. </a:t>
                      </a:r>
                      <a:endParaRPr>
                        <a:latin typeface="Times New Roman"/>
                        <a:ea typeface="Times New Roman"/>
                        <a:cs typeface="Times New Roman"/>
                        <a:sym typeface="Times New Roman"/>
                      </a:endParaRPr>
                    </a:p>
                    <a:p>
                      <a:pPr indent="-317500" lvl="0" marL="457200" rtl="0" algn="just">
                        <a:lnSpc>
                          <a:spcPct val="100000"/>
                        </a:lnSpc>
                        <a:spcBef>
                          <a:spcPts val="0"/>
                        </a:spcBef>
                        <a:spcAft>
                          <a:spcPts val="0"/>
                        </a:spcAft>
                        <a:buSzPts val="1400"/>
                        <a:buFont typeface="Times New Roman"/>
                        <a:buChar char="●"/>
                      </a:pPr>
                      <a:r>
                        <a:rPr lang="en">
                          <a:latin typeface="Times New Roman"/>
                          <a:ea typeface="Times New Roman"/>
                          <a:cs typeface="Times New Roman"/>
                          <a:sym typeface="Times New Roman"/>
                        </a:rPr>
                        <a:t>The proposed algorithm still has limitations or vulnerabilities that have not been addressed in the study. </a:t>
                      </a:r>
                      <a:endParaRPr>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2008900">
                <a:tc>
                  <a:txBody>
                    <a:bodyPr/>
                    <a:lstStyle/>
                    <a:p>
                      <a:pPr indent="0" lvl="0" marL="0" rtl="0" algn="just">
                        <a:lnSpc>
                          <a:spcPct val="115000"/>
                        </a:lnSpc>
                        <a:spcBef>
                          <a:spcPts val="1200"/>
                        </a:spcBef>
                        <a:spcAft>
                          <a:spcPts val="1200"/>
                        </a:spcAft>
                        <a:buNone/>
                      </a:pPr>
                      <a:r>
                        <a:rPr lang="en">
                          <a:latin typeface="Times New Roman"/>
                          <a:ea typeface="Times New Roman"/>
                          <a:cs typeface="Times New Roman"/>
                          <a:sym typeface="Times New Roman"/>
                        </a:rPr>
                        <a:t>[6]</a:t>
                      </a:r>
                      <a:endParaRPr>
                        <a:latin typeface="Times New Roman"/>
                        <a:ea typeface="Times New Roman"/>
                        <a:cs typeface="Times New Roman"/>
                        <a:sym typeface="Times New Roman"/>
                      </a:endParaRPr>
                    </a:p>
                  </a:txBody>
                  <a:tcPr marT="63500" marB="63500" marR="63500" marL="63500">
                    <a:lnL cap="flat" cmpd="sng" w="9525">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just">
                        <a:lnSpc>
                          <a:spcPct val="100000"/>
                        </a:lnSpc>
                        <a:spcBef>
                          <a:spcPts val="0"/>
                        </a:spcBef>
                        <a:spcAft>
                          <a:spcPts val="0"/>
                        </a:spcAft>
                        <a:buNone/>
                      </a:pPr>
                      <a:r>
                        <a:rPr lang="en">
                          <a:latin typeface="Times New Roman"/>
                          <a:ea typeface="Times New Roman"/>
                          <a:cs typeface="Times New Roman"/>
                          <a:sym typeface="Times New Roman"/>
                        </a:rPr>
                        <a:t>" </a:t>
                      </a:r>
                      <a:r>
                        <a:rPr lang="en">
                          <a:latin typeface="Times New Roman"/>
                          <a:ea typeface="Times New Roman"/>
                          <a:cs typeface="Times New Roman"/>
                          <a:sym typeface="Times New Roman"/>
                        </a:rPr>
                        <a:t>A novel content-selected image encryption algorithm based on the LS chaotic model”</a:t>
                      </a:r>
                      <a:endParaRPr>
                        <a:latin typeface="Times New Roman"/>
                        <a:ea typeface="Times New Roman"/>
                        <a:cs typeface="Times New Roman"/>
                        <a:sym typeface="Times New Roman"/>
                      </a:endParaRPr>
                    </a:p>
                    <a:p>
                      <a:pPr indent="0" lvl="0" marL="0" rtl="0" algn="just">
                        <a:lnSpc>
                          <a:spcPct val="100000"/>
                        </a:lnSpc>
                        <a:spcBef>
                          <a:spcPts val="0"/>
                        </a:spcBef>
                        <a:spcAft>
                          <a:spcPts val="0"/>
                        </a:spcAft>
                        <a:buNone/>
                      </a:pPr>
                      <a:r>
                        <a:t/>
                      </a:r>
                      <a:endParaRPr>
                        <a:latin typeface="Times New Roman"/>
                        <a:ea typeface="Times New Roman"/>
                        <a:cs typeface="Times New Roman"/>
                        <a:sym typeface="Times New Roman"/>
                      </a:endParaRPr>
                    </a:p>
                    <a:p>
                      <a:pPr indent="0" lvl="0" marL="0" rtl="0" algn="just">
                        <a:lnSpc>
                          <a:spcPct val="100000"/>
                        </a:lnSpc>
                        <a:spcBef>
                          <a:spcPts val="0"/>
                        </a:spcBef>
                        <a:spcAft>
                          <a:spcPts val="0"/>
                        </a:spcAft>
                        <a:buNone/>
                      </a:pPr>
                      <a:r>
                        <a:rPr lang="en">
                          <a:latin typeface="Times New Roman"/>
                          <a:ea typeface="Times New Roman"/>
                          <a:cs typeface="Times New Roman"/>
                          <a:sym typeface="Times New Roman"/>
                        </a:rPr>
                        <a:t>Journal of King Saud University - Computer and Information Sciences, 2022</a:t>
                      </a:r>
                      <a:endParaRPr>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317500" lvl="0" marL="457200" rtl="0" algn="just">
                        <a:lnSpc>
                          <a:spcPct val="100000"/>
                        </a:lnSpc>
                        <a:spcBef>
                          <a:spcPts val="0"/>
                        </a:spcBef>
                        <a:spcAft>
                          <a:spcPts val="0"/>
                        </a:spcAft>
                        <a:buSzPts val="1400"/>
                        <a:buFont typeface="Times New Roman"/>
                        <a:buChar char="●"/>
                      </a:pPr>
                      <a:r>
                        <a:rPr lang="en">
                          <a:latin typeface="Times New Roman"/>
                          <a:ea typeface="Times New Roman"/>
                          <a:cs typeface="Times New Roman"/>
                          <a:sym typeface="Times New Roman"/>
                        </a:rPr>
                        <a:t>The paper proposed a</a:t>
                      </a:r>
                      <a:r>
                        <a:rPr lang="en">
                          <a:latin typeface="Times New Roman"/>
                          <a:ea typeface="Times New Roman"/>
                          <a:cs typeface="Times New Roman"/>
                          <a:sym typeface="Times New Roman"/>
                        </a:rPr>
                        <a:t> content selection module where a chaos based random number generator is used to select the content of the image to be encrypted and encryption and decryption module which uses LS chaotic maps to generate encryption keys.</a:t>
                      </a:r>
                      <a:endParaRPr>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317500" lvl="0" marL="457200" rtl="0" algn="just">
                        <a:lnSpc>
                          <a:spcPct val="100000"/>
                        </a:lnSpc>
                        <a:spcBef>
                          <a:spcPts val="0"/>
                        </a:spcBef>
                        <a:spcAft>
                          <a:spcPts val="0"/>
                        </a:spcAft>
                        <a:buSzPts val="1400"/>
                        <a:buFont typeface="Times New Roman"/>
                        <a:buChar char="●"/>
                      </a:pPr>
                      <a:r>
                        <a:rPr lang="en">
                          <a:latin typeface="Times New Roman"/>
                          <a:ea typeface="Times New Roman"/>
                          <a:cs typeface="Times New Roman"/>
                          <a:sym typeface="Times New Roman"/>
                        </a:rPr>
                        <a:t>One drawback of [6] is the ambiguous determination of boundaries during target detection</a:t>
                      </a:r>
                      <a:endParaRPr>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bl>
          </a:graphicData>
        </a:graphic>
      </p:graphicFrame>
      <p:sp>
        <p:nvSpPr>
          <p:cNvPr id="133" name="Google Shape;133;p2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graphicFrame>
        <p:nvGraphicFramePr>
          <p:cNvPr id="138" name="Google Shape;138;p21"/>
          <p:cNvGraphicFramePr/>
          <p:nvPr/>
        </p:nvGraphicFramePr>
        <p:xfrm>
          <a:off x="103913" y="121413"/>
          <a:ext cx="3000000" cy="3000000"/>
        </p:xfrm>
        <a:graphic>
          <a:graphicData uri="http://schemas.openxmlformats.org/drawingml/2006/table">
            <a:tbl>
              <a:tblPr>
                <a:noFill/>
                <a:tableStyleId>{106E69EE-8547-4BB2-AEF6-EA15784F82B4}</a:tableStyleId>
              </a:tblPr>
              <a:tblGrid>
                <a:gridCol w="611475"/>
                <a:gridCol w="2151475"/>
                <a:gridCol w="3200475"/>
                <a:gridCol w="2972750"/>
              </a:tblGrid>
              <a:tr h="322525">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S.No.</a:t>
                      </a:r>
                      <a:endParaRPr b="1">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Name </a:t>
                      </a:r>
                      <a:endParaRPr b="1">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Description</a:t>
                      </a:r>
                      <a:endParaRPr b="1">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b="1" lang="en">
                          <a:latin typeface="Times New Roman"/>
                          <a:ea typeface="Times New Roman"/>
                          <a:cs typeface="Times New Roman"/>
                          <a:sym typeface="Times New Roman"/>
                        </a:rPr>
                        <a:t>Limitations</a:t>
                      </a:r>
                      <a:endParaRPr b="1">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2129950">
                <a:tc>
                  <a:txBody>
                    <a:bodyPr/>
                    <a:lstStyle/>
                    <a:p>
                      <a:pPr indent="0" lvl="0" marL="0" rtl="0" algn="just">
                        <a:lnSpc>
                          <a:spcPct val="115000"/>
                        </a:lnSpc>
                        <a:spcBef>
                          <a:spcPts val="1200"/>
                        </a:spcBef>
                        <a:spcAft>
                          <a:spcPts val="1200"/>
                        </a:spcAft>
                        <a:buNone/>
                      </a:pPr>
                      <a:r>
                        <a:rPr lang="en">
                          <a:latin typeface="Times New Roman"/>
                          <a:ea typeface="Times New Roman"/>
                          <a:cs typeface="Times New Roman"/>
                          <a:sym typeface="Times New Roman"/>
                        </a:rPr>
                        <a:t>[7]</a:t>
                      </a:r>
                      <a:endParaRPr>
                        <a:latin typeface="Times New Roman"/>
                        <a:ea typeface="Times New Roman"/>
                        <a:cs typeface="Times New Roman"/>
                        <a:sym typeface="Times New Roman"/>
                      </a:endParaRPr>
                    </a:p>
                  </a:txBody>
                  <a:tcPr marT="63500" marB="63500" marR="63500" marL="63500">
                    <a:lnL cap="flat" cmpd="sng" w="9525">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just">
                        <a:lnSpc>
                          <a:spcPct val="100000"/>
                        </a:lnSpc>
                        <a:spcBef>
                          <a:spcPts val="0"/>
                        </a:spcBef>
                        <a:spcAft>
                          <a:spcPts val="0"/>
                        </a:spcAft>
                        <a:buNone/>
                      </a:pPr>
                      <a:r>
                        <a:rPr lang="en">
                          <a:latin typeface="Times New Roman"/>
                          <a:ea typeface="Times New Roman"/>
                          <a:cs typeface="Times New Roman"/>
                          <a:sym typeface="Times New Roman"/>
                        </a:rPr>
                        <a:t>"A Novel Image Encryption Algorithm Based on Multistage Chaos System and DNA Encoding"</a:t>
                      </a:r>
                      <a:endParaRPr>
                        <a:latin typeface="Times New Roman"/>
                        <a:ea typeface="Times New Roman"/>
                        <a:cs typeface="Times New Roman"/>
                        <a:sym typeface="Times New Roman"/>
                      </a:endParaRPr>
                    </a:p>
                    <a:p>
                      <a:pPr indent="0" lvl="0" marL="0" rtl="0" algn="just">
                        <a:lnSpc>
                          <a:spcPct val="100000"/>
                        </a:lnSpc>
                        <a:spcBef>
                          <a:spcPts val="0"/>
                        </a:spcBef>
                        <a:spcAft>
                          <a:spcPts val="0"/>
                        </a:spcAft>
                        <a:buNone/>
                      </a:pPr>
                      <a:r>
                        <a:t/>
                      </a:r>
                      <a:endParaRPr>
                        <a:latin typeface="Times New Roman"/>
                        <a:ea typeface="Times New Roman"/>
                        <a:cs typeface="Times New Roman"/>
                        <a:sym typeface="Times New Roman"/>
                      </a:endParaRPr>
                    </a:p>
                    <a:p>
                      <a:pPr indent="0" lvl="0" marL="0" rtl="0" algn="just">
                        <a:lnSpc>
                          <a:spcPct val="100000"/>
                        </a:lnSpc>
                        <a:spcBef>
                          <a:spcPts val="0"/>
                        </a:spcBef>
                        <a:spcAft>
                          <a:spcPts val="0"/>
                        </a:spcAft>
                        <a:buNone/>
                      </a:pPr>
                      <a:r>
                        <a:rPr lang="en">
                          <a:latin typeface="Times New Roman"/>
                          <a:ea typeface="Times New Roman"/>
                          <a:cs typeface="Times New Roman"/>
                          <a:sym typeface="Times New Roman"/>
                        </a:rPr>
                        <a:t>Journal of Computational and Theoretical Nanoscience, 2021</a:t>
                      </a:r>
                      <a:endParaRPr>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317500" lvl="0" marL="457200" rtl="0" algn="just">
                        <a:lnSpc>
                          <a:spcPct val="100000"/>
                        </a:lnSpc>
                        <a:spcBef>
                          <a:spcPts val="0"/>
                        </a:spcBef>
                        <a:spcAft>
                          <a:spcPts val="0"/>
                        </a:spcAft>
                        <a:buSzPts val="1400"/>
                        <a:buFont typeface="Times New Roman"/>
                        <a:buChar char="●"/>
                      </a:pPr>
                      <a:r>
                        <a:rPr lang="en">
                          <a:latin typeface="Times New Roman"/>
                          <a:ea typeface="Times New Roman"/>
                          <a:cs typeface="Times New Roman"/>
                          <a:sym typeface="Times New Roman"/>
                        </a:rPr>
                        <a:t>The paper presents a novel image encryption algorithm based on a multistage chaos system and DNA encoding.</a:t>
                      </a:r>
                      <a:endParaRPr>
                        <a:latin typeface="Times New Roman"/>
                        <a:ea typeface="Times New Roman"/>
                        <a:cs typeface="Times New Roman"/>
                        <a:sym typeface="Times New Roman"/>
                      </a:endParaRPr>
                    </a:p>
                    <a:p>
                      <a:pPr indent="-317500" lvl="0" marL="457200" rtl="0" algn="just">
                        <a:lnSpc>
                          <a:spcPct val="100000"/>
                        </a:lnSpc>
                        <a:spcBef>
                          <a:spcPts val="0"/>
                        </a:spcBef>
                        <a:spcAft>
                          <a:spcPts val="0"/>
                        </a:spcAft>
                        <a:buSzPts val="1400"/>
                        <a:buFont typeface="Times New Roman"/>
                        <a:buChar char="●"/>
                      </a:pPr>
                      <a:r>
                        <a:rPr lang="en">
                          <a:latin typeface="Times New Roman"/>
                          <a:ea typeface="Times New Roman"/>
                          <a:cs typeface="Times New Roman"/>
                          <a:sym typeface="Times New Roman"/>
                        </a:rPr>
                        <a:t>The proposed algorithm showed promising results in terms of encryption strength and robustness, making it suitable for secure image communication and storage applications.</a:t>
                      </a:r>
                      <a:endParaRPr>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317500" lvl="0" marL="457200" rtl="0" algn="just">
                        <a:lnSpc>
                          <a:spcPct val="100000"/>
                        </a:lnSpc>
                        <a:spcBef>
                          <a:spcPts val="0"/>
                        </a:spcBef>
                        <a:spcAft>
                          <a:spcPts val="0"/>
                        </a:spcAft>
                        <a:buSzPts val="1400"/>
                        <a:buFont typeface="Times New Roman"/>
                        <a:buChar char="●"/>
                      </a:pPr>
                      <a:r>
                        <a:rPr lang="en">
                          <a:latin typeface="Times New Roman"/>
                          <a:ea typeface="Times New Roman"/>
                          <a:cs typeface="Times New Roman"/>
                          <a:sym typeface="Times New Roman"/>
                        </a:rPr>
                        <a:t>The proposed image encryption algorithm based on a multistage chaos system and DNA encoding may have limitations in terms of computational efficiency and speed, especially for large or complex images.</a:t>
                      </a:r>
                      <a:endParaRPr>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2194150">
                <a:tc>
                  <a:txBody>
                    <a:bodyPr/>
                    <a:lstStyle/>
                    <a:p>
                      <a:pPr indent="0" lvl="0" marL="0" rtl="0" algn="just">
                        <a:lnSpc>
                          <a:spcPct val="115000"/>
                        </a:lnSpc>
                        <a:spcBef>
                          <a:spcPts val="1200"/>
                        </a:spcBef>
                        <a:spcAft>
                          <a:spcPts val="1200"/>
                        </a:spcAft>
                        <a:buNone/>
                      </a:pPr>
                      <a:r>
                        <a:rPr lang="en">
                          <a:latin typeface="Times New Roman"/>
                          <a:ea typeface="Times New Roman"/>
                          <a:cs typeface="Times New Roman"/>
                          <a:sym typeface="Times New Roman"/>
                        </a:rPr>
                        <a:t>[8]</a:t>
                      </a:r>
                      <a:endParaRPr>
                        <a:latin typeface="Times New Roman"/>
                        <a:ea typeface="Times New Roman"/>
                        <a:cs typeface="Times New Roman"/>
                        <a:sym typeface="Times New Roman"/>
                      </a:endParaRPr>
                    </a:p>
                  </a:txBody>
                  <a:tcPr marT="63500" marB="63500" marR="63500" marL="63500">
                    <a:lnL cap="flat" cmpd="sng" w="9525">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just">
                        <a:lnSpc>
                          <a:spcPct val="100000"/>
                        </a:lnSpc>
                        <a:spcBef>
                          <a:spcPts val="1200"/>
                        </a:spcBef>
                        <a:spcAft>
                          <a:spcPts val="0"/>
                        </a:spcAft>
                        <a:buNone/>
                      </a:pPr>
                      <a:r>
                        <a:rPr lang="en">
                          <a:latin typeface="Times New Roman"/>
                          <a:ea typeface="Times New Roman"/>
                          <a:cs typeface="Times New Roman"/>
                          <a:sym typeface="Times New Roman"/>
                        </a:rPr>
                        <a:t>" How Good Are RGB Cameras Retrieving Colors of Natural Scenes and Paintings?—A Study Based on Hyperspectral Imaging" </a:t>
                      </a:r>
                      <a:endParaRPr>
                        <a:latin typeface="Times New Roman"/>
                        <a:ea typeface="Times New Roman"/>
                        <a:cs typeface="Times New Roman"/>
                        <a:sym typeface="Times New Roman"/>
                      </a:endParaRPr>
                    </a:p>
                    <a:p>
                      <a:pPr indent="0" lvl="0" marL="0" rtl="0" algn="just">
                        <a:lnSpc>
                          <a:spcPct val="100000"/>
                        </a:lnSpc>
                        <a:spcBef>
                          <a:spcPts val="1200"/>
                        </a:spcBef>
                        <a:spcAft>
                          <a:spcPts val="0"/>
                        </a:spcAft>
                        <a:buClr>
                          <a:srgbClr val="000000"/>
                        </a:buClr>
                        <a:buSzPts val="852"/>
                        <a:buFont typeface="Arial"/>
                        <a:buNone/>
                      </a:pPr>
                      <a:r>
                        <a:rPr lang="en">
                          <a:latin typeface="Times New Roman"/>
                          <a:ea typeface="Times New Roman"/>
                          <a:cs typeface="Times New Roman"/>
                          <a:sym typeface="Times New Roman"/>
                        </a:rPr>
                        <a:t>Sensors MPDI, 2018</a:t>
                      </a:r>
                      <a:endParaRPr>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317500" lvl="0" marL="457200" rtl="0" algn="just">
                        <a:lnSpc>
                          <a:spcPct val="100000"/>
                        </a:lnSpc>
                        <a:spcBef>
                          <a:spcPts val="1200"/>
                        </a:spcBef>
                        <a:spcAft>
                          <a:spcPts val="0"/>
                        </a:spcAft>
                        <a:buSzPts val="1400"/>
                        <a:buFont typeface="Times New Roman"/>
                        <a:buChar char="●"/>
                      </a:pPr>
                      <a:r>
                        <a:rPr lang="en">
                          <a:latin typeface="Times New Roman"/>
                          <a:ea typeface="Times New Roman"/>
                          <a:cs typeface="Times New Roman"/>
                          <a:sym typeface="Times New Roman"/>
                        </a:rPr>
                        <a:t>The researchers found that while RGB cameras were able to capture colors in natural scenes with a reasonable degree of accuracy, they struggled to capture the full range of colors in paintings. </a:t>
                      </a:r>
                      <a:endParaRPr>
                        <a:latin typeface="Times New Roman"/>
                        <a:ea typeface="Times New Roman"/>
                        <a:cs typeface="Times New Roman"/>
                        <a:sym typeface="Times New Roman"/>
                      </a:endParaRPr>
                    </a:p>
                    <a:p>
                      <a:pPr indent="-317500" lvl="0" marL="457200" rtl="0" algn="just">
                        <a:lnSpc>
                          <a:spcPct val="100000"/>
                        </a:lnSpc>
                        <a:spcBef>
                          <a:spcPts val="0"/>
                        </a:spcBef>
                        <a:spcAft>
                          <a:spcPts val="0"/>
                        </a:spcAft>
                        <a:buSzPts val="1400"/>
                        <a:buFont typeface="Times New Roman"/>
                        <a:buChar char="●"/>
                      </a:pPr>
                      <a:r>
                        <a:rPr lang="en">
                          <a:latin typeface="Times New Roman"/>
                          <a:ea typeface="Times New Roman"/>
                          <a:cs typeface="Times New Roman"/>
                          <a:sym typeface="Times New Roman"/>
                        </a:rPr>
                        <a:t>This was particularly evident in the reproduction of subtle color variations and the accurate depiction of colors in shadows and highlights. </a:t>
                      </a:r>
                      <a:endParaRPr>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317500" lvl="0" marL="457200" rtl="0" algn="just">
                        <a:lnSpc>
                          <a:spcPct val="100000"/>
                        </a:lnSpc>
                        <a:spcBef>
                          <a:spcPts val="1200"/>
                        </a:spcBef>
                        <a:spcAft>
                          <a:spcPts val="0"/>
                        </a:spcAft>
                        <a:buSzPts val="1400"/>
                        <a:buFont typeface="Times New Roman"/>
                        <a:buChar char="●"/>
                      </a:pPr>
                      <a:r>
                        <a:rPr lang="en">
                          <a:latin typeface="Times New Roman"/>
                          <a:ea typeface="Times New Roman"/>
                          <a:cs typeface="Times New Roman"/>
                          <a:sym typeface="Times New Roman"/>
                        </a:rPr>
                        <a:t>This study </a:t>
                      </a:r>
                      <a:r>
                        <a:rPr lang="en">
                          <a:latin typeface="Times New Roman"/>
                          <a:ea typeface="Times New Roman"/>
                          <a:cs typeface="Times New Roman"/>
                          <a:sym typeface="Times New Roman"/>
                        </a:rPr>
                        <a:t>is conducted using a specific type of RGB camera and hyperspectral imaging system.</a:t>
                      </a:r>
                      <a:endParaRPr>
                        <a:latin typeface="Times New Roman"/>
                        <a:ea typeface="Times New Roman"/>
                        <a:cs typeface="Times New Roman"/>
                        <a:sym typeface="Times New Roman"/>
                      </a:endParaRPr>
                    </a:p>
                    <a:p>
                      <a:pPr indent="-317500" lvl="0" marL="457200" rtl="0" algn="just">
                        <a:lnSpc>
                          <a:spcPct val="100000"/>
                        </a:lnSpc>
                        <a:spcBef>
                          <a:spcPts val="0"/>
                        </a:spcBef>
                        <a:spcAft>
                          <a:spcPts val="0"/>
                        </a:spcAft>
                        <a:buSzPts val="1400"/>
                        <a:buFont typeface="Times New Roman"/>
                        <a:buChar char="●"/>
                      </a:pPr>
                      <a:r>
                        <a:rPr lang="en">
                          <a:latin typeface="Times New Roman"/>
                          <a:ea typeface="Times New Roman"/>
                          <a:cs typeface="Times New Roman"/>
                          <a:sym typeface="Times New Roman"/>
                        </a:rPr>
                        <a:t>The results may not be generalizable to other cameras or imaging systems. </a:t>
                      </a:r>
                      <a:endParaRPr>
                        <a:latin typeface="Times New Roman"/>
                        <a:ea typeface="Times New Roman"/>
                        <a:cs typeface="Times New Roman"/>
                        <a:sym typeface="Times New Roman"/>
                      </a:endParaRPr>
                    </a:p>
                    <a:p>
                      <a:pPr indent="-317500" lvl="0" marL="457200" rtl="0" algn="just">
                        <a:lnSpc>
                          <a:spcPct val="100000"/>
                        </a:lnSpc>
                        <a:spcBef>
                          <a:spcPts val="0"/>
                        </a:spcBef>
                        <a:spcAft>
                          <a:spcPts val="0"/>
                        </a:spcAft>
                        <a:buSzPts val="1400"/>
                        <a:buFont typeface="Times New Roman"/>
                        <a:buChar char="●"/>
                      </a:pPr>
                      <a:r>
                        <a:rPr lang="en">
                          <a:latin typeface="Times New Roman"/>
                          <a:ea typeface="Times New Roman"/>
                          <a:cs typeface="Times New Roman"/>
                          <a:sym typeface="Times New Roman"/>
                        </a:rPr>
                        <a:t>The study did not examine the impact of post-processing techniques on the accuracy of color reproduction.</a:t>
                      </a:r>
                      <a:endParaRPr>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bl>
          </a:graphicData>
        </a:graphic>
      </p:graphicFrame>
      <p:sp>
        <p:nvSpPr>
          <p:cNvPr id="139" name="Google Shape;139;p2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